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434" r:id="rId3"/>
    <p:sldId id="267" r:id="rId4"/>
    <p:sldId id="371" r:id="rId5"/>
    <p:sldId id="373" r:id="rId6"/>
    <p:sldId id="440" r:id="rId7"/>
    <p:sldId id="441" r:id="rId8"/>
    <p:sldId id="442" r:id="rId9"/>
    <p:sldId id="420" r:id="rId10"/>
    <p:sldId id="266" r:id="rId11"/>
    <p:sldId id="374" r:id="rId12"/>
    <p:sldId id="396" r:id="rId13"/>
    <p:sldId id="436" r:id="rId14"/>
    <p:sldId id="426" r:id="rId15"/>
    <p:sldId id="421" r:id="rId16"/>
    <p:sldId id="427" r:id="rId17"/>
    <p:sldId id="377" r:id="rId18"/>
    <p:sldId id="268" r:id="rId19"/>
    <p:sldId id="269" r:id="rId20"/>
    <p:sldId id="315" r:id="rId21"/>
    <p:sldId id="316" r:id="rId22"/>
    <p:sldId id="317" r:id="rId23"/>
    <p:sldId id="318" r:id="rId24"/>
    <p:sldId id="429" r:id="rId25"/>
    <p:sldId id="372" r:id="rId26"/>
  </p:sldIdLst>
  <p:sldSz cx="24382413" cy="13716000"/>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09"/>
  </p:normalViewPr>
  <p:slideViewPr>
    <p:cSldViewPr snapToGrid="0" snapToObjects="1">
      <p:cViewPr varScale="1">
        <p:scale>
          <a:sx n="37" d="100"/>
          <a:sy n="37" d="100"/>
        </p:scale>
        <p:origin x="232" y="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C3222A02-7304-B449-889E-F01138FD87BE}" type="datetimeFigureOut">
              <a:rPr lang="ru-RU" smtClean="0"/>
              <a:t>19.10.2021</a:t>
            </a:fld>
            <a:endParaRPr lang="ru-RU"/>
          </a:p>
        </p:txBody>
      </p:sp>
      <p:sp>
        <p:nvSpPr>
          <p:cNvPr id="4" name="Образ слайда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FC645245-6F81-8340-8169-7244801831D9}" type="slidenum">
              <a:rPr lang="ru-RU" smtClean="0"/>
              <a:t>‹#›</a:t>
            </a:fld>
            <a:endParaRPr lang="ru-RU"/>
          </a:p>
        </p:txBody>
      </p:sp>
    </p:spTree>
    <p:extLst>
      <p:ext uri="{BB962C8B-B14F-4D97-AF65-F5344CB8AC3E}">
        <p14:creationId xmlns:p14="http://schemas.microsoft.com/office/powerpoint/2010/main" val="3914947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762552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434335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algn="l" defTabSz="457200" rtl="0" latinLnBrk="0">
              <a:lnSpc>
                <a:spcPct val="117999"/>
              </a:lnSpc>
            </a:pPr>
            <a:endParaRPr lang="ru-RU" dirty="0"/>
          </a:p>
        </p:txBody>
      </p:sp>
    </p:spTree>
    <p:extLst>
      <p:ext uri="{BB962C8B-B14F-4D97-AF65-F5344CB8AC3E}">
        <p14:creationId xmlns:p14="http://schemas.microsoft.com/office/powerpoint/2010/main" val="2793256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703676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68438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018641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855436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925477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617665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378680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43784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82760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698123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232898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496992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4191535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870252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746951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218600" y="547200"/>
            <a:ext cx="21943080" cy="2289240"/>
          </a:xfrm>
          <a:prstGeom prst="rect">
            <a:avLst/>
          </a:prstGeom>
        </p:spPr>
        <p:txBody>
          <a:bodyPr lIns="0" tIns="0" rIns="0" bIns="0" anchor="ctr">
            <a:noAutofit/>
          </a:bodyPr>
          <a:lstStyle/>
          <a:p>
            <a:pPr algn="ctr"/>
            <a:endParaRPr lang="ru-RU" sz="4400" b="0" strike="noStrike" spc="-1">
              <a:latin typeface="Arial"/>
            </a:endParaRPr>
          </a:p>
        </p:txBody>
      </p:sp>
      <p:sp>
        <p:nvSpPr>
          <p:cNvPr id="24" name="PlaceHolder 2"/>
          <p:cNvSpPr>
            <a:spLocks noGrp="1"/>
          </p:cNvSpPr>
          <p:nvPr>
            <p:ph type="body"/>
          </p:nvPr>
        </p:nvSpPr>
        <p:spPr>
          <a:xfrm>
            <a:off x="1218600" y="3209400"/>
            <a:ext cx="21943440" cy="3794040"/>
          </a:xfrm>
          <a:prstGeom prst="rect">
            <a:avLst/>
          </a:prstGeom>
        </p:spPr>
        <p:txBody>
          <a:bodyPr lIns="0" tIns="0" rIns="0" bIns="0">
            <a:normAutofit/>
          </a:bodyPr>
          <a:lstStyle/>
          <a:p>
            <a:endParaRPr lang="ru-RU" sz="3200" b="0" strike="noStrike" spc="-1">
              <a:latin typeface="Arial"/>
            </a:endParaRPr>
          </a:p>
        </p:txBody>
      </p:sp>
      <p:sp>
        <p:nvSpPr>
          <p:cNvPr id="25" name="PlaceHolder 3"/>
          <p:cNvSpPr>
            <a:spLocks noGrp="1"/>
          </p:cNvSpPr>
          <p:nvPr>
            <p:ph type="body"/>
          </p:nvPr>
        </p:nvSpPr>
        <p:spPr>
          <a:xfrm>
            <a:off x="1218600" y="7364160"/>
            <a:ext cx="21943440" cy="37940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218600" y="547200"/>
            <a:ext cx="21943080" cy="2289240"/>
          </a:xfrm>
          <a:prstGeom prst="rect">
            <a:avLst/>
          </a:prstGeom>
        </p:spPr>
        <p:txBody>
          <a:bodyPr lIns="0" tIns="0" rIns="0" bIns="0" anchor="ctr">
            <a:noAutofit/>
          </a:bodyPr>
          <a:lstStyle/>
          <a:p>
            <a:pPr algn="ctr"/>
            <a:endParaRPr lang="ru-RU" sz="4400" b="0" strike="noStrike" spc="-1">
              <a:latin typeface="Arial"/>
            </a:endParaRPr>
          </a:p>
        </p:txBody>
      </p:sp>
      <p:sp>
        <p:nvSpPr>
          <p:cNvPr id="27" name="PlaceHolder 2"/>
          <p:cNvSpPr>
            <a:spLocks noGrp="1"/>
          </p:cNvSpPr>
          <p:nvPr>
            <p:ph type="body"/>
          </p:nvPr>
        </p:nvSpPr>
        <p:spPr>
          <a:xfrm>
            <a:off x="1218600" y="3209400"/>
            <a:ext cx="10708200" cy="3794040"/>
          </a:xfrm>
          <a:prstGeom prst="rect">
            <a:avLst/>
          </a:prstGeom>
        </p:spPr>
        <p:txBody>
          <a:bodyPr lIns="0" tIns="0" rIns="0" bIns="0">
            <a:normAutofit/>
          </a:bodyPr>
          <a:lstStyle/>
          <a:p>
            <a:endParaRPr lang="ru-RU" sz="3200" b="0" strike="noStrike" spc="-1">
              <a:latin typeface="Arial"/>
            </a:endParaRPr>
          </a:p>
        </p:txBody>
      </p:sp>
      <p:sp>
        <p:nvSpPr>
          <p:cNvPr id="28" name="PlaceHolder 3"/>
          <p:cNvSpPr>
            <a:spLocks noGrp="1"/>
          </p:cNvSpPr>
          <p:nvPr>
            <p:ph type="body"/>
          </p:nvPr>
        </p:nvSpPr>
        <p:spPr>
          <a:xfrm>
            <a:off x="12462480" y="3209400"/>
            <a:ext cx="10708200" cy="3794040"/>
          </a:xfrm>
          <a:prstGeom prst="rect">
            <a:avLst/>
          </a:prstGeom>
        </p:spPr>
        <p:txBody>
          <a:bodyPr lIns="0" tIns="0" rIns="0" bIns="0">
            <a:normAutofit/>
          </a:bodyPr>
          <a:lstStyle/>
          <a:p>
            <a:endParaRPr lang="ru-RU" sz="3200" b="0" strike="noStrike" spc="-1">
              <a:latin typeface="Arial"/>
            </a:endParaRPr>
          </a:p>
        </p:txBody>
      </p:sp>
      <p:sp>
        <p:nvSpPr>
          <p:cNvPr id="29" name="PlaceHolder 4"/>
          <p:cNvSpPr>
            <a:spLocks noGrp="1"/>
          </p:cNvSpPr>
          <p:nvPr>
            <p:ph type="body"/>
          </p:nvPr>
        </p:nvSpPr>
        <p:spPr>
          <a:xfrm>
            <a:off x="1218600" y="7364160"/>
            <a:ext cx="10708200" cy="3794040"/>
          </a:xfrm>
          <a:prstGeom prst="rect">
            <a:avLst/>
          </a:prstGeom>
        </p:spPr>
        <p:txBody>
          <a:bodyPr lIns="0" tIns="0" rIns="0" bIns="0">
            <a:normAutofit/>
          </a:bodyPr>
          <a:lstStyle/>
          <a:p>
            <a:endParaRPr lang="ru-RU" sz="3200" b="0" strike="noStrike" spc="-1">
              <a:latin typeface="Arial"/>
            </a:endParaRPr>
          </a:p>
        </p:txBody>
      </p:sp>
      <p:sp>
        <p:nvSpPr>
          <p:cNvPr id="30" name="PlaceHolder 5"/>
          <p:cNvSpPr>
            <a:spLocks noGrp="1"/>
          </p:cNvSpPr>
          <p:nvPr>
            <p:ph type="body"/>
          </p:nvPr>
        </p:nvSpPr>
        <p:spPr>
          <a:xfrm>
            <a:off x="12462480" y="7364160"/>
            <a:ext cx="10708200" cy="37940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218600" y="547200"/>
            <a:ext cx="21943080" cy="2289240"/>
          </a:xfrm>
          <a:prstGeom prst="rect">
            <a:avLst/>
          </a:prstGeom>
        </p:spPr>
        <p:txBody>
          <a:bodyPr lIns="0" tIns="0" rIns="0" bIns="0" anchor="ctr">
            <a:noAutofit/>
          </a:bodyPr>
          <a:lstStyle/>
          <a:p>
            <a:pPr algn="ctr"/>
            <a:endParaRPr lang="ru-RU" sz="4400" b="0" strike="noStrike" spc="-1">
              <a:latin typeface="Arial"/>
            </a:endParaRPr>
          </a:p>
        </p:txBody>
      </p:sp>
      <p:sp>
        <p:nvSpPr>
          <p:cNvPr id="32" name="PlaceHolder 2"/>
          <p:cNvSpPr>
            <a:spLocks noGrp="1"/>
          </p:cNvSpPr>
          <p:nvPr>
            <p:ph type="body"/>
          </p:nvPr>
        </p:nvSpPr>
        <p:spPr>
          <a:xfrm>
            <a:off x="1218600" y="3209400"/>
            <a:ext cx="7065720" cy="3794040"/>
          </a:xfrm>
          <a:prstGeom prst="rect">
            <a:avLst/>
          </a:prstGeom>
        </p:spPr>
        <p:txBody>
          <a:bodyPr lIns="0" tIns="0" rIns="0" bIns="0">
            <a:normAutofit/>
          </a:bodyPr>
          <a:lstStyle/>
          <a:p>
            <a:endParaRPr lang="ru-RU" sz="3200" b="0" strike="noStrike" spc="-1">
              <a:latin typeface="Arial"/>
            </a:endParaRPr>
          </a:p>
        </p:txBody>
      </p:sp>
      <p:sp>
        <p:nvSpPr>
          <p:cNvPr id="33" name="PlaceHolder 3"/>
          <p:cNvSpPr>
            <a:spLocks noGrp="1"/>
          </p:cNvSpPr>
          <p:nvPr>
            <p:ph type="body"/>
          </p:nvPr>
        </p:nvSpPr>
        <p:spPr>
          <a:xfrm>
            <a:off x="8637840" y="3209400"/>
            <a:ext cx="7065720" cy="3794040"/>
          </a:xfrm>
          <a:prstGeom prst="rect">
            <a:avLst/>
          </a:prstGeom>
        </p:spPr>
        <p:txBody>
          <a:bodyPr lIns="0" tIns="0" rIns="0" bIns="0">
            <a:normAutofit/>
          </a:bodyPr>
          <a:lstStyle/>
          <a:p>
            <a:endParaRPr lang="ru-RU" sz="3200" b="0" strike="noStrike" spc="-1">
              <a:latin typeface="Arial"/>
            </a:endParaRPr>
          </a:p>
        </p:txBody>
      </p:sp>
      <p:sp>
        <p:nvSpPr>
          <p:cNvPr id="34" name="PlaceHolder 4"/>
          <p:cNvSpPr>
            <a:spLocks noGrp="1"/>
          </p:cNvSpPr>
          <p:nvPr>
            <p:ph type="body"/>
          </p:nvPr>
        </p:nvSpPr>
        <p:spPr>
          <a:xfrm>
            <a:off x="16057440" y="3209400"/>
            <a:ext cx="7065720" cy="3794040"/>
          </a:xfrm>
          <a:prstGeom prst="rect">
            <a:avLst/>
          </a:prstGeom>
        </p:spPr>
        <p:txBody>
          <a:bodyPr lIns="0" tIns="0" rIns="0" bIns="0">
            <a:normAutofit/>
          </a:bodyPr>
          <a:lstStyle/>
          <a:p>
            <a:endParaRPr lang="ru-RU" sz="3200" b="0" strike="noStrike" spc="-1">
              <a:latin typeface="Arial"/>
            </a:endParaRPr>
          </a:p>
        </p:txBody>
      </p:sp>
      <p:sp>
        <p:nvSpPr>
          <p:cNvPr id="35" name="PlaceHolder 5"/>
          <p:cNvSpPr>
            <a:spLocks noGrp="1"/>
          </p:cNvSpPr>
          <p:nvPr>
            <p:ph type="body"/>
          </p:nvPr>
        </p:nvSpPr>
        <p:spPr>
          <a:xfrm>
            <a:off x="1218600" y="7364160"/>
            <a:ext cx="7065720" cy="3794040"/>
          </a:xfrm>
          <a:prstGeom prst="rect">
            <a:avLst/>
          </a:prstGeom>
        </p:spPr>
        <p:txBody>
          <a:bodyPr lIns="0" tIns="0" rIns="0" bIns="0">
            <a:normAutofit/>
          </a:bodyPr>
          <a:lstStyle/>
          <a:p>
            <a:endParaRPr lang="ru-RU" sz="3200" b="0" strike="noStrike" spc="-1">
              <a:latin typeface="Arial"/>
            </a:endParaRPr>
          </a:p>
        </p:txBody>
      </p:sp>
      <p:sp>
        <p:nvSpPr>
          <p:cNvPr id="36" name="PlaceHolder 6"/>
          <p:cNvSpPr>
            <a:spLocks noGrp="1"/>
          </p:cNvSpPr>
          <p:nvPr>
            <p:ph type="body"/>
          </p:nvPr>
        </p:nvSpPr>
        <p:spPr>
          <a:xfrm>
            <a:off x="8637840" y="7364160"/>
            <a:ext cx="7065720" cy="3794040"/>
          </a:xfrm>
          <a:prstGeom prst="rect">
            <a:avLst/>
          </a:prstGeom>
        </p:spPr>
        <p:txBody>
          <a:bodyPr lIns="0" tIns="0" rIns="0" bIns="0">
            <a:normAutofit/>
          </a:bodyPr>
          <a:lstStyle/>
          <a:p>
            <a:endParaRPr lang="ru-RU" sz="3200" b="0" strike="noStrike" spc="-1">
              <a:latin typeface="Arial"/>
            </a:endParaRPr>
          </a:p>
        </p:txBody>
      </p:sp>
      <p:sp>
        <p:nvSpPr>
          <p:cNvPr id="37" name="PlaceHolder 7"/>
          <p:cNvSpPr>
            <a:spLocks noGrp="1"/>
          </p:cNvSpPr>
          <p:nvPr>
            <p:ph type="body"/>
          </p:nvPr>
        </p:nvSpPr>
        <p:spPr>
          <a:xfrm>
            <a:off x="16057440" y="7364160"/>
            <a:ext cx="7065720" cy="37940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1496730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12494795" y="892970"/>
            <a:ext cx="7500450" cy="11572877"/>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4387168" y="892968"/>
            <a:ext cx="7500450" cy="5607845"/>
          </a:xfrm>
          <a:prstGeom prst="rect">
            <a:avLst/>
          </a:prstGeom>
        </p:spPr>
        <p:txBody>
          <a:bodyPr anchor="b"/>
          <a:lstStyle>
            <a:lvl1pPr>
              <a:defRPr sz="8399"/>
            </a:lvl1pPr>
          </a:lstStyle>
          <a:p>
            <a:r>
              <a:t>Текст заголовка</a:t>
            </a:r>
          </a:p>
        </p:txBody>
      </p:sp>
      <p:sp>
        <p:nvSpPr>
          <p:cNvPr id="18" name="Уровень текста 1…"/>
          <p:cNvSpPr txBox="1">
            <a:spLocks noGrp="1"/>
          </p:cNvSpPr>
          <p:nvPr>
            <p:ph type="body" sz="quarter" idx="1"/>
          </p:nvPr>
        </p:nvSpPr>
        <p:spPr>
          <a:xfrm>
            <a:off x="4387168" y="6697268"/>
            <a:ext cx="7500450" cy="5768579"/>
          </a:xfrm>
          <a:prstGeom prst="rect">
            <a:avLst/>
          </a:prstGeom>
        </p:spPr>
        <p:txBody>
          <a:bodyPr anchor="t"/>
          <a:lstStyle>
            <a:lvl1pPr marL="0" indent="0" algn="ctr">
              <a:spcBef>
                <a:spcPts val="0"/>
              </a:spcBef>
              <a:buSzTx/>
              <a:buNone/>
              <a:defRPr sz="4400"/>
            </a:lvl1pPr>
            <a:lvl2pPr marL="0" indent="228586" algn="ctr">
              <a:spcBef>
                <a:spcPts val="0"/>
              </a:spcBef>
              <a:buSzTx/>
              <a:buNone/>
              <a:defRPr sz="4400"/>
            </a:lvl2pPr>
            <a:lvl3pPr marL="0" indent="457171" algn="ctr">
              <a:spcBef>
                <a:spcPts val="0"/>
              </a:spcBef>
              <a:buSzTx/>
              <a:buNone/>
              <a:defRPr sz="4400"/>
            </a:lvl3pPr>
            <a:lvl4pPr marL="0" indent="685757" algn="ctr">
              <a:spcBef>
                <a:spcPts val="0"/>
              </a:spcBef>
              <a:buSzTx/>
              <a:buNone/>
              <a:defRPr sz="4400"/>
            </a:lvl4pPr>
            <a:lvl5pPr marL="0" indent="914343"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7213948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1C04AD8-B9C2-4034-9890-3DCF7A87C3DE}" type="datetimeFigureOut">
              <a:rPr lang="ru-RU" smtClean="0"/>
              <a:t>19.10.2021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431E2F-F0EE-4632-B452-1B1E5FEEC905}" type="slidenum">
              <a:rPr lang="ru-RU" smtClean="0"/>
              <a:t>‹#›</a:t>
            </a:fld>
            <a:endParaRPr lang="ru-RU"/>
          </a:p>
        </p:txBody>
      </p:sp>
    </p:spTree>
    <p:extLst>
      <p:ext uri="{BB962C8B-B14F-4D97-AF65-F5344CB8AC3E}">
        <p14:creationId xmlns:p14="http://schemas.microsoft.com/office/powerpoint/2010/main" val="253076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218600" y="547200"/>
            <a:ext cx="21943080" cy="2289240"/>
          </a:xfrm>
          <a:prstGeom prst="rect">
            <a:avLst/>
          </a:prstGeom>
        </p:spPr>
        <p:txBody>
          <a:bodyPr lIns="0" tIns="0" rIns="0" bIns="0" anchor="ctr">
            <a:noAutofit/>
          </a:bodyPr>
          <a:lstStyle/>
          <a:p>
            <a:pPr algn="ctr"/>
            <a:endParaRPr lang="ru-RU" sz="4400" b="0" strike="noStrike" spc="-1">
              <a:latin typeface="Arial"/>
            </a:endParaRPr>
          </a:p>
        </p:txBody>
      </p:sp>
      <p:sp>
        <p:nvSpPr>
          <p:cNvPr id="3" name="PlaceHolder 2"/>
          <p:cNvSpPr>
            <a:spLocks noGrp="1"/>
          </p:cNvSpPr>
          <p:nvPr>
            <p:ph type="subTitle"/>
          </p:nvPr>
        </p:nvSpPr>
        <p:spPr>
          <a:xfrm>
            <a:off x="1218600" y="3209400"/>
            <a:ext cx="21943440" cy="795456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218600" y="547200"/>
            <a:ext cx="21943080" cy="2289240"/>
          </a:xfrm>
          <a:prstGeom prst="rect">
            <a:avLst/>
          </a:prstGeom>
        </p:spPr>
        <p:txBody>
          <a:bodyPr lIns="0" tIns="0" rIns="0" bIns="0" anchor="ctr">
            <a:noAutofit/>
          </a:bodyPr>
          <a:lstStyle/>
          <a:p>
            <a:pPr algn="ctr"/>
            <a:endParaRPr lang="ru-RU" sz="4400" b="0" strike="noStrike" spc="-1">
              <a:latin typeface="Arial"/>
            </a:endParaRPr>
          </a:p>
        </p:txBody>
      </p:sp>
      <p:sp>
        <p:nvSpPr>
          <p:cNvPr id="5" name="PlaceHolder 2"/>
          <p:cNvSpPr>
            <a:spLocks noGrp="1"/>
          </p:cNvSpPr>
          <p:nvPr>
            <p:ph type="body"/>
          </p:nvPr>
        </p:nvSpPr>
        <p:spPr>
          <a:xfrm>
            <a:off x="1218600" y="3209400"/>
            <a:ext cx="21943440" cy="795456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218600" y="547200"/>
            <a:ext cx="21943080" cy="2289240"/>
          </a:xfrm>
          <a:prstGeom prst="rect">
            <a:avLst/>
          </a:prstGeom>
        </p:spPr>
        <p:txBody>
          <a:bodyPr lIns="0" tIns="0" rIns="0" bIns="0" anchor="ctr">
            <a:noAutofit/>
          </a:bodyPr>
          <a:lstStyle/>
          <a:p>
            <a:pPr algn="ctr"/>
            <a:endParaRPr lang="ru-RU" sz="4400" b="0" strike="noStrike" spc="-1">
              <a:latin typeface="Arial"/>
            </a:endParaRPr>
          </a:p>
        </p:txBody>
      </p:sp>
      <p:sp>
        <p:nvSpPr>
          <p:cNvPr id="7" name="PlaceHolder 2"/>
          <p:cNvSpPr>
            <a:spLocks noGrp="1"/>
          </p:cNvSpPr>
          <p:nvPr>
            <p:ph type="body"/>
          </p:nvPr>
        </p:nvSpPr>
        <p:spPr>
          <a:xfrm>
            <a:off x="1218600" y="3209400"/>
            <a:ext cx="10708200" cy="7954560"/>
          </a:xfrm>
          <a:prstGeom prst="rect">
            <a:avLst/>
          </a:prstGeom>
        </p:spPr>
        <p:txBody>
          <a:bodyPr lIns="0" tIns="0" rIns="0" bIns="0">
            <a:normAutofit/>
          </a:bodyPr>
          <a:lstStyle/>
          <a:p>
            <a:endParaRPr lang="ru-RU" sz="3200" b="0" strike="noStrike" spc="-1">
              <a:latin typeface="Arial"/>
            </a:endParaRPr>
          </a:p>
        </p:txBody>
      </p:sp>
      <p:sp>
        <p:nvSpPr>
          <p:cNvPr id="8" name="PlaceHolder 3"/>
          <p:cNvSpPr>
            <a:spLocks noGrp="1"/>
          </p:cNvSpPr>
          <p:nvPr>
            <p:ph type="body"/>
          </p:nvPr>
        </p:nvSpPr>
        <p:spPr>
          <a:xfrm>
            <a:off x="12462480" y="3209400"/>
            <a:ext cx="10708200" cy="795456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218600" y="547200"/>
            <a:ext cx="21943080" cy="2289240"/>
          </a:xfrm>
          <a:prstGeom prst="rect">
            <a:avLst/>
          </a:prstGeom>
        </p:spPr>
        <p:txBody>
          <a:bodyPr lIns="0" tIns="0" rIns="0" bIns="0" anchor="ctr">
            <a:noAutofit/>
          </a:bodyPr>
          <a:lstStyle/>
          <a:p>
            <a:pPr algn="ctr"/>
            <a:endParaRPr lang="ru-RU"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218600" y="547200"/>
            <a:ext cx="21943080" cy="1061280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218600" y="547200"/>
            <a:ext cx="21943080" cy="2289240"/>
          </a:xfrm>
          <a:prstGeom prst="rect">
            <a:avLst/>
          </a:prstGeom>
        </p:spPr>
        <p:txBody>
          <a:bodyPr lIns="0" tIns="0" rIns="0" bIns="0" anchor="ctr">
            <a:noAutofit/>
          </a:bodyPr>
          <a:lstStyle/>
          <a:p>
            <a:pPr algn="ctr"/>
            <a:endParaRPr lang="ru-RU" sz="4400" b="0" strike="noStrike" spc="-1">
              <a:latin typeface="Arial"/>
            </a:endParaRPr>
          </a:p>
        </p:txBody>
      </p:sp>
      <p:sp>
        <p:nvSpPr>
          <p:cNvPr id="12" name="PlaceHolder 2"/>
          <p:cNvSpPr>
            <a:spLocks noGrp="1"/>
          </p:cNvSpPr>
          <p:nvPr>
            <p:ph type="body"/>
          </p:nvPr>
        </p:nvSpPr>
        <p:spPr>
          <a:xfrm>
            <a:off x="1218600" y="3209400"/>
            <a:ext cx="10708200" cy="3794040"/>
          </a:xfrm>
          <a:prstGeom prst="rect">
            <a:avLst/>
          </a:prstGeom>
        </p:spPr>
        <p:txBody>
          <a:bodyPr lIns="0" tIns="0" rIns="0" bIns="0">
            <a:normAutofit/>
          </a:bodyPr>
          <a:lstStyle/>
          <a:p>
            <a:endParaRPr lang="ru-RU" sz="3200" b="0" strike="noStrike" spc="-1">
              <a:latin typeface="Arial"/>
            </a:endParaRPr>
          </a:p>
        </p:txBody>
      </p:sp>
      <p:sp>
        <p:nvSpPr>
          <p:cNvPr id="13" name="PlaceHolder 3"/>
          <p:cNvSpPr>
            <a:spLocks noGrp="1"/>
          </p:cNvSpPr>
          <p:nvPr>
            <p:ph type="body"/>
          </p:nvPr>
        </p:nvSpPr>
        <p:spPr>
          <a:xfrm>
            <a:off x="12462480" y="3209400"/>
            <a:ext cx="10708200" cy="7954560"/>
          </a:xfrm>
          <a:prstGeom prst="rect">
            <a:avLst/>
          </a:prstGeom>
        </p:spPr>
        <p:txBody>
          <a:bodyPr lIns="0" tIns="0" rIns="0" bIns="0">
            <a:normAutofit/>
          </a:bodyPr>
          <a:lstStyle/>
          <a:p>
            <a:endParaRPr lang="ru-RU" sz="3200" b="0" strike="noStrike" spc="-1">
              <a:latin typeface="Arial"/>
            </a:endParaRPr>
          </a:p>
        </p:txBody>
      </p:sp>
      <p:sp>
        <p:nvSpPr>
          <p:cNvPr id="14" name="PlaceHolder 4"/>
          <p:cNvSpPr>
            <a:spLocks noGrp="1"/>
          </p:cNvSpPr>
          <p:nvPr>
            <p:ph type="body"/>
          </p:nvPr>
        </p:nvSpPr>
        <p:spPr>
          <a:xfrm>
            <a:off x="1218600" y="7364160"/>
            <a:ext cx="10708200" cy="37940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218600" y="547200"/>
            <a:ext cx="21943080" cy="2289240"/>
          </a:xfrm>
          <a:prstGeom prst="rect">
            <a:avLst/>
          </a:prstGeom>
        </p:spPr>
        <p:txBody>
          <a:bodyPr lIns="0" tIns="0" rIns="0" bIns="0" anchor="ctr">
            <a:noAutofit/>
          </a:bodyPr>
          <a:lstStyle/>
          <a:p>
            <a:pPr algn="ctr"/>
            <a:endParaRPr lang="ru-RU" sz="4400" b="0" strike="noStrike" spc="-1">
              <a:latin typeface="Arial"/>
            </a:endParaRPr>
          </a:p>
        </p:txBody>
      </p:sp>
      <p:sp>
        <p:nvSpPr>
          <p:cNvPr id="16" name="PlaceHolder 2"/>
          <p:cNvSpPr>
            <a:spLocks noGrp="1"/>
          </p:cNvSpPr>
          <p:nvPr>
            <p:ph type="body"/>
          </p:nvPr>
        </p:nvSpPr>
        <p:spPr>
          <a:xfrm>
            <a:off x="1218600" y="3209400"/>
            <a:ext cx="10708200" cy="7954560"/>
          </a:xfrm>
          <a:prstGeom prst="rect">
            <a:avLst/>
          </a:prstGeom>
        </p:spPr>
        <p:txBody>
          <a:bodyPr lIns="0" tIns="0" rIns="0" bIns="0">
            <a:normAutofit/>
          </a:bodyPr>
          <a:lstStyle/>
          <a:p>
            <a:endParaRPr lang="ru-RU" sz="3200" b="0" strike="noStrike" spc="-1">
              <a:latin typeface="Arial"/>
            </a:endParaRPr>
          </a:p>
        </p:txBody>
      </p:sp>
      <p:sp>
        <p:nvSpPr>
          <p:cNvPr id="17" name="PlaceHolder 3"/>
          <p:cNvSpPr>
            <a:spLocks noGrp="1"/>
          </p:cNvSpPr>
          <p:nvPr>
            <p:ph type="body"/>
          </p:nvPr>
        </p:nvSpPr>
        <p:spPr>
          <a:xfrm>
            <a:off x="12462480" y="3209400"/>
            <a:ext cx="10708200" cy="3794040"/>
          </a:xfrm>
          <a:prstGeom prst="rect">
            <a:avLst/>
          </a:prstGeom>
        </p:spPr>
        <p:txBody>
          <a:bodyPr lIns="0" tIns="0" rIns="0" bIns="0">
            <a:normAutofit/>
          </a:bodyPr>
          <a:lstStyle/>
          <a:p>
            <a:endParaRPr lang="ru-RU" sz="3200" b="0" strike="noStrike" spc="-1">
              <a:latin typeface="Arial"/>
            </a:endParaRPr>
          </a:p>
        </p:txBody>
      </p:sp>
      <p:sp>
        <p:nvSpPr>
          <p:cNvPr id="18" name="PlaceHolder 4"/>
          <p:cNvSpPr>
            <a:spLocks noGrp="1"/>
          </p:cNvSpPr>
          <p:nvPr>
            <p:ph type="body"/>
          </p:nvPr>
        </p:nvSpPr>
        <p:spPr>
          <a:xfrm>
            <a:off x="12462480" y="7364160"/>
            <a:ext cx="10708200" cy="37940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218600" y="547200"/>
            <a:ext cx="21943080" cy="2289240"/>
          </a:xfrm>
          <a:prstGeom prst="rect">
            <a:avLst/>
          </a:prstGeom>
        </p:spPr>
        <p:txBody>
          <a:bodyPr lIns="0" tIns="0" rIns="0" bIns="0" anchor="ctr">
            <a:noAutofit/>
          </a:bodyPr>
          <a:lstStyle/>
          <a:p>
            <a:pPr algn="ctr"/>
            <a:endParaRPr lang="ru-RU" sz="4400" b="0" strike="noStrike" spc="-1">
              <a:latin typeface="Arial"/>
            </a:endParaRPr>
          </a:p>
        </p:txBody>
      </p:sp>
      <p:sp>
        <p:nvSpPr>
          <p:cNvPr id="20" name="PlaceHolder 2"/>
          <p:cNvSpPr>
            <a:spLocks noGrp="1"/>
          </p:cNvSpPr>
          <p:nvPr>
            <p:ph type="body"/>
          </p:nvPr>
        </p:nvSpPr>
        <p:spPr>
          <a:xfrm>
            <a:off x="1218600" y="3209400"/>
            <a:ext cx="10708200" cy="3794040"/>
          </a:xfrm>
          <a:prstGeom prst="rect">
            <a:avLst/>
          </a:prstGeom>
        </p:spPr>
        <p:txBody>
          <a:bodyPr lIns="0" tIns="0" rIns="0" bIns="0">
            <a:normAutofit/>
          </a:bodyPr>
          <a:lstStyle/>
          <a:p>
            <a:endParaRPr lang="ru-RU" sz="3200" b="0" strike="noStrike" spc="-1">
              <a:latin typeface="Arial"/>
            </a:endParaRPr>
          </a:p>
        </p:txBody>
      </p:sp>
      <p:sp>
        <p:nvSpPr>
          <p:cNvPr id="21" name="PlaceHolder 3"/>
          <p:cNvSpPr>
            <a:spLocks noGrp="1"/>
          </p:cNvSpPr>
          <p:nvPr>
            <p:ph type="body"/>
          </p:nvPr>
        </p:nvSpPr>
        <p:spPr>
          <a:xfrm>
            <a:off x="12462480" y="3209400"/>
            <a:ext cx="10708200" cy="3794040"/>
          </a:xfrm>
          <a:prstGeom prst="rect">
            <a:avLst/>
          </a:prstGeom>
        </p:spPr>
        <p:txBody>
          <a:bodyPr lIns="0" tIns="0" rIns="0" bIns="0">
            <a:normAutofit/>
          </a:bodyPr>
          <a:lstStyle/>
          <a:p>
            <a:endParaRPr lang="ru-RU" sz="3200" b="0" strike="noStrike" spc="-1">
              <a:latin typeface="Arial"/>
            </a:endParaRPr>
          </a:p>
        </p:txBody>
      </p:sp>
      <p:sp>
        <p:nvSpPr>
          <p:cNvPr id="22" name="PlaceHolder 4"/>
          <p:cNvSpPr>
            <a:spLocks noGrp="1"/>
          </p:cNvSpPr>
          <p:nvPr>
            <p:ph type="body"/>
          </p:nvPr>
        </p:nvSpPr>
        <p:spPr>
          <a:xfrm>
            <a:off x="1218600" y="7364160"/>
            <a:ext cx="21943440" cy="37940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7"/>
          <a:stretch>
            <a:fillRect/>
          </a:stretch>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1218600" y="547200"/>
            <a:ext cx="21943080" cy="2289240"/>
          </a:xfrm>
          <a:prstGeom prst="rect">
            <a:avLst/>
          </a:prstGeom>
        </p:spPr>
        <p:txBody>
          <a:bodyPr lIns="0" tIns="0" rIns="0" bIns="0" anchor="ctr">
            <a:noAutofit/>
          </a:bodyPr>
          <a:lstStyle/>
          <a:p>
            <a:r>
              <a:rPr lang="ru-RU" sz="1800" b="0" strike="noStrike" spc="-1">
                <a:latin typeface="Arial"/>
              </a:rPr>
              <a:t>Для правки текста заглавия щёлкните мышью</a:t>
            </a:r>
          </a:p>
        </p:txBody>
      </p:sp>
      <p:sp>
        <p:nvSpPr>
          <p:cNvPr id="3" name="PlaceHolder 2"/>
          <p:cNvSpPr>
            <a:spLocks noGrp="1"/>
          </p:cNvSpPr>
          <p:nvPr>
            <p:ph type="body"/>
          </p:nvPr>
        </p:nvSpPr>
        <p:spPr>
          <a:xfrm>
            <a:off x="1218600" y="3209400"/>
            <a:ext cx="21943440" cy="79545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6.tiff"/><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38" name="Line 1"/>
          <p:cNvSpPr/>
          <p:nvPr/>
        </p:nvSpPr>
        <p:spPr>
          <a:xfrm flipV="1">
            <a:off x="10369440" y="1604160"/>
            <a:ext cx="0" cy="2777040"/>
          </a:xfrm>
          <a:prstGeom prst="line">
            <a:avLst/>
          </a:prstGeom>
          <a:ln w="12600">
            <a:solidFill>
              <a:srgbClr val="FFFFFF"/>
            </a:solidFill>
            <a:miter/>
          </a:ln>
        </p:spPr>
        <p:style>
          <a:lnRef idx="0">
            <a:scrgbClr r="0" g="0" b="0"/>
          </a:lnRef>
          <a:fillRef idx="0">
            <a:scrgbClr r="0" g="0" b="0"/>
          </a:fillRef>
          <a:effectRef idx="0">
            <a:scrgbClr r="0" g="0" b="0"/>
          </a:effectRef>
          <a:fontRef idx="minor"/>
        </p:style>
      </p:sp>
      <p:sp>
        <p:nvSpPr>
          <p:cNvPr id="40" name="CustomShape 3"/>
          <p:cNvSpPr/>
          <p:nvPr/>
        </p:nvSpPr>
        <p:spPr>
          <a:xfrm>
            <a:off x="6494593" y="3490960"/>
            <a:ext cx="14182920" cy="3467939"/>
          </a:xfrm>
          <a:prstGeom prst="rect">
            <a:avLst/>
          </a:prstGeom>
          <a:noFill/>
          <a:ln w="12600">
            <a:noFill/>
          </a:ln>
        </p:spPr>
        <p:style>
          <a:lnRef idx="0">
            <a:scrgbClr r="0" g="0" b="0"/>
          </a:lnRef>
          <a:fillRef idx="0">
            <a:scrgbClr r="0" g="0" b="0"/>
          </a:fillRef>
          <a:effectRef idx="0">
            <a:scrgbClr r="0" g="0" b="0"/>
          </a:effectRef>
          <a:fontRef idx="minor"/>
        </p:style>
        <p:txBody>
          <a:bodyPr lIns="71280" tIns="71280" rIns="71280" bIns="71280" anchor="ctr">
            <a:spAutoFit/>
          </a:bodyPr>
          <a:lstStyle/>
          <a:p>
            <a:pPr>
              <a:lnSpc>
                <a:spcPct val="100000"/>
              </a:lnSpc>
            </a:pPr>
            <a:r>
              <a:rPr lang="ru-RU" sz="7200" b="1" spc="-86" dirty="0">
                <a:solidFill>
                  <a:srgbClr val="43488A"/>
                </a:solidFill>
                <a:latin typeface="PT Sans"/>
              </a:rPr>
              <a:t>Сетевое взаимодействие и зачет образовательных результатов в дополнительном образовании</a:t>
            </a:r>
            <a:endParaRPr lang="ru-RU" sz="7200" b="0" strike="noStrike" spc="-1" dirty="0">
              <a:latin typeface="Arial"/>
            </a:endParaRPr>
          </a:p>
        </p:txBody>
      </p:sp>
      <p:sp>
        <p:nvSpPr>
          <p:cNvPr id="41" name="CustomShape 4"/>
          <p:cNvSpPr/>
          <p:nvPr/>
        </p:nvSpPr>
        <p:spPr>
          <a:xfrm>
            <a:off x="11735280" y="9180588"/>
            <a:ext cx="9442080" cy="759505"/>
          </a:xfrm>
          <a:prstGeom prst="rect">
            <a:avLst/>
          </a:prstGeom>
          <a:noFill/>
          <a:ln w="12600">
            <a:noFill/>
          </a:ln>
        </p:spPr>
        <p:style>
          <a:lnRef idx="0">
            <a:scrgbClr r="0" g="0" b="0"/>
          </a:lnRef>
          <a:fillRef idx="0">
            <a:scrgbClr r="0" g="0" b="0"/>
          </a:fillRef>
          <a:effectRef idx="0">
            <a:scrgbClr r="0" g="0" b="0"/>
          </a:effectRef>
          <a:fontRef idx="minor"/>
        </p:style>
        <p:txBody>
          <a:bodyPr lIns="71280" tIns="71280" rIns="71280" bIns="71280" anchor="ctr">
            <a:spAutoFit/>
          </a:bodyPr>
          <a:lstStyle/>
          <a:p>
            <a:pPr>
              <a:lnSpc>
                <a:spcPct val="100000"/>
              </a:lnSpc>
            </a:pPr>
            <a:r>
              <a:rPr lang="ru-RU" sz="4000" b="1" strike="noStrike" spc="-1" dirty="0">
                <a:solidFill>
                  <a:srgbClr val="DA2D58"/>
                </a:solidFill>
                <a:latin typeface="PT Sans"/>
                <a:ea typeface="DejaVu Sans"/>
              </a:rPr>
              <a:t>Павлов Андрей Викторович</a:t>
            </a:r>
            <a:endParaRPr lang="ru-RU" sz="4000" b="0" strike="noStrike" spc="-1" dirty="0">
              <a:latin typeface="Arial"/>
            </a:endParaRPr>
          </a:p>
        </p:txBody>
      </p:sp>
      <p:sp>
        <p:nvSpPr>
          <p:cNvPr id="42" name="CustomShape 5"/>
          <p:cNvSpPr/>
          <p:nvPr/>
        </p:nvSpPr>
        <p:spPr>
          <a:xfrm>
            <a:off x="11735280" y="10103760"/>
            <a:ext cx="6983280" cy="1848240"/>
          </a:xfrm>
          <a:prstGeom prst="rect">
            <a:avLst/>
          </a:prstGeom>
          <a:noFill/>
          <a:ln w="12600">
            <a:noFill/>
          </a:ln>
        </p:spPr>
        <p:style>
          <a:lnRef idx="0">
            <a:scrgbClr r="0" g="0" b="0"/>
          </a:lnRef>
          <a:fillRef idx="0">
            <a:scrgbClr r="0" g="0" b="0"/>
          </a:fillRef>
          <a:effectRef idx="0">
            <a:scrgbClr r="0" g="0" b="0"/>
          </a:effectRef>
          <a:fontRef idx="minor"/>
        </p:style>
        <p:txBody>
          <a:bodyPr lIns="71280" tIns="71280" rIns="71280" bIns="71280" anchor="ctr">
            <a:spAutoFit/>
          </a:bodyPr>
          <a:lstStyle/>
          <a:p>
            <a:pPr>
              <a:lnSpc>
                <a:spcPct val="100000"/>
              </a:lnSpc>
            </a:pPr>
            <a:r>
              <a:rPr lang="ru-RU" sz="2800" b="0" strike="noStrike" spc="-1">
                <a:solidFill>
                  <a:srgbClr val="333333"/>
                </a:solidFill>
                <a:latin typeface="PT Sans"/>
                <a:ea typeface="DejaVu Sans"/>
              </a:rPr>
              <a:t>заместитель директора </a:t>
            </a:r>
            <a:br/>
            <a:r>
              <a:rPr lang="ru-RU" sz="2800" b="0" strike="noStrike" spc="-1">
                <a:solidFill>
                  <a:srgbClr val="333333"/>
                </a:solidFill>
                <a:latin typeface="PT Sans"/>
                <a:ea typeface="DejaVu Sans"/>
              </a:rPr>
              <a:t> Центра общего и дополнительного  образования им. А.А. Пинского НИУ ВШЭ,  кандидат педагогических наук</a:t>
            </a:r>
            <a:endParaRPr lang="ru-RU" sz="2800" b="0" strike="noStrike" spc="-1">
              <a:latin typeface="Arial"/>
            </a:endParaRPr>
          </a:p>
        </p:txBody>
      </p:sp>
      <p:pic>
        <p:nvPicPr>
          <p:cNvPr id="8" name="Рисунок 7">
            <a:extLst>
              <a:ext uri="{FF2B5EF4-FFF2-40B4-BE49-F238E27FC236}">
                <a16:creationId xmlns:a16="http://schemas.microsoft.com/office/drawing/2014/main" id="{C125824D-4CC0-E245-9368-B4DA5FF5D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6961" y="8524855"/>
            <a:ext cx="3874847" cy="41729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430336" y="4143865"/>
            <a:ext cx="21521740" cy="4842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3" tIns="71433" rIns="71433" bIns="71433"/>
          <a:lstStyle/>
          <a:p>
            <a:pPr marL="304781" indent="-304781">
              <a:spcBef>
                <a:spcPts val="2800"/>
              </a:spcBef>
              <a:buSzPct val="100000"/>
              <a:buAutoNum type="arabicPeriod"/>
              <a:defRPr sz="2800">
                <a:solidFill>
                  <a:srgbClr val="253957"/>
                </a:solidFill>
                <a:latin typeface="+mn-lt"/>
                <a:ea typeface="+mn-ea"/>
                <a:cs typeface="+mn-cs"/>
                <a:sym typeface="Arial Narrow"/>
              </a:defRPr>
            </a:pPr>
            <a:r>
              <a:rPr lang="ru-RU" sz="4800" dirty="0"/>
              <a:t> Лицензирование и аккредитация </a:t>
            </a:r>
          </a:p>
          <a:p>
            <a:pPr marL="304781" indent="-304781">
              <a:spcBef>
                <a:spcPts val="2800"/>
              </a:spcBef>
              <a:buSzPct val="100000"/>
              <a:buAutoNum type="arabicPeriod"/>
              <a:defRPr sz="2800">
                <a:solidFill>
                  <a:srgbClr val="253957"/>
                </a:solidFill>
                <a:latin typeface="+mn-lt"/>
                <a:ea typeface="+mn-ea"/>
                <a:cs typeface="+mn-cs"/>
                <a:sym typeface="Arial Narrow"/>
              </a:defRPr>
            </a:pPr>
            <a:r>
              <a:rPr lang="ru-RU" sz="4800" dirty="0"/>
              <a:t> Кадровое обеспечение</a:t>
            </a:r>
            <a:endParaRPr sz="4800" dirty="0"/>
          </a:p>
          <a:p>
            <a:pPr marL="304781" indent="-304781">
              <a:spcBef>
                <a:spcPts val="2800"/>
              </a:spcBef>
              <a:buSzPct val="100000"/>
              <a:buAutoNum type="arabicPeriod"/>
              <a:defRPr sz="2800">
                <a:solidFill>
                  <a:srgbClr val="253957"/>
                </a:solidFill>
                <a:latin typeface="+mn-lt"/>
                <a:ea typeface="+mn-ea"/>
                <a:cs typeface="+mn-cs"/>
                <a:sym typeface="Arial Narrow"/>
              </a:defRPr>
            </a:pPr>
            <a:r>
              <a:rPr lang="ru-RU" sz="4800" dirty="0"/>
              <a:t> Финансовое обеспечение</a:t>
            </a:r>
          </a:p>
          <a:p>
            <a:pPr marL="304781" indent="-304781">
              <a:spcBef>
                <a:spcPts val="2800"/>
              </a:spcBef>
              <a:buSzPct val="100000"/>
              <a:buFontTx/>
              <a:buAutoNum type="arabicPeriod"/>
              <a:defRPr sz="2800">
                <a:solidFill>
                  <a:srgbClr val="253957"/>
                </a:solidFill>
                <a:latin typeface="+mn-lt"/>
                <a:ea typeface="+mn-ea"/>
                <a:cs typeface="+mn-cs"/>
                <a:sym typeface="Arial Narrow"/>
              </a:defRPr>
            </a:pPr>
            <a:r>
              <a:rPr lang="ru-RU" sz="4800" dirty="0"/>
              <a:t> Содержательные издержки, разность интересов и задач</a:t>
            </a:r>
          </a:p>
          <a:p>
            <a:pPr marL="304781" indent="-304781">
              <a:spcBef>
                <a:spcPts val="2800"/>
              </a:spcBef>
              <a:buSzPct val="100000"/>
              <a:buAutoNum type="arabicPeriod"/>
              <a:defRPr sz="2800">
                <a:solidFill>
                  <a:srgbClr val="253957"/>
                </a:solidFill>
                <a:latin typeface="+mn-lt"/>
                <a:ea typeface="+mn-ea"/>
                <a:cs typeface="+mn-cs"/>
                <a:sym typeface="Arial Narrow"/>
              </a:defRPr>
            </a:pPr>
            <a:r>
              <a:rPr lang="ru-RU" sz="4800" dirty="0"/>
              <a:t> Распределение ответственности</a:t>
            </a:r>
          </a:p>
        </p:txBody>
      </p:sp>
      <p:sp>
        <p:nvSpPr>
          <p:cNvPr id="73" name="Очень крутой заголовок…"/>
          <p:cNvSpPr txBox="1"/>
          <p:nvPr/>
        </p:nvSpPr>
        <p:spPr>
          <a:xfrm>
            <a:off x="3190792" y="285868"/>
            <a:ext cx="21504973" cy="2313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3" tIns="71433" rIns="71433" bIns="71433"/>
          <a:lstStyle/>
          <a:p>
            <a:pPr algn="l">
              <a:defRPr sz="7000" b="1" cap="all">
                <a:solidFill>
                  <a:srgbClr val="253957"/>
                </a:solidFill>
                <a:latin typeface="+mn-lt"/>
                <a:ea typeface="+mn-ea"/>
                <a:cs typeface="+mn-cs"/>
                <a:sym typeface="Arial Narrow"/>
              </a:defRPr>
            </a:pPr>
            <a:r>
              <a:rPr lang="ru-RU" sz="7000" dirty="0"/>
              <a:t>«Сетевое» образование</a:t>
            </a:r>
            <a:endParaRPr sz="7000" dirty="0"/>
          </a:p>
          <a:p>
            <a:pPr algn="l">
              <a:defRPr sz="4200">
                <a:solidFill>
                  <a:srgbClr val="253957"/>
                </a:solidFill>
                <a:latin typeface="+mn-lt"/>
                <a:ea typeface="+mn-ea"/>
                <a:cs typeface="+mn-cs"/>
                <a:sym typeface="Arial Narrow"/>
              </a:defRPr>
            </a:pPr>
            <a:r>
              <a:rPr lang="ru-RU" sz="4200" dirty="0"/>
              <a:t>существенные возможности и серьезные ограничения</a:t>
            </a:r>
            <a:endParaRPr sz="4200" dirty="0"/>
          </a:p>
        </p:txBody>
      </p:sp>
      <p:sp>
        <p:nvSpPr>
          <p:cNvPr id="75" name="Линия"/>
          <p:cNvSpPr/>
          <p:nvPr/>
        </p:nvSpPr>
        <p:spPr>
          <a:xfrm>
            <a:off x="1200988" y="2214865"/>
            <a:ext cx="21504973" cy="0"/>
          </a:xfrm>
          <a:prstGeom prst="line">
            <a:avLst/>
          </a:prstGeom>
          <a:ln w="12700">
            <a:solidFill>
              <a:srgbClr val="253957"/>
            </a:solidFill>
            <a:miter lim="400000"/>
          </a:ln>
        </p:spPr>
        <p:txBody>
          <a:bodyPr lIns="71433" tIns="71433" rIns="71433" bIns="71433" anchor="ctr"/>
          <a:lstStyle/>
          <a:p>
            <a:pPr>
              <a:defRPr sz="3200"/>
            </a:pPr>
            <a:endParaRPr sz="3200"/>
          </a:p>
        </p:txBody>
      </p:sp>
      <p:pic>
        <p:nvPicPr>
          <p:cNvPr id="77" name="Изображение" descr="Изображение"/>
          <p:cNvPicPr>
            <a:picLocks noChangeAspect="1"/>
          </p:cNvPicPr>
          <p:nvPr/>
        </p:nvPicPr>
        <p:blipFill>
          <a:blip r:embed="rId3"/>
          <a:stretch>
            <a:fillRect/>
          </a:stretch>
        </p:blipFill>
        <p:spPr>
          <a:xfrm>
            <a:off x="1226528" y="586589"/>
            <a:ext cx="1199501" cy="1199501"/>
          </a:xfrm>
          <a:prstGeom prst="rect">
            <a:avLst/>
          </a:prstGeom>
          <a:ln w="12700">
            <a:miter lim="400000"/>
          </a:ln>
        </p:spPr>
      </p:pic>
    </p:spTree>
    <p:extLst>
      <p:ext uri="{BB962C8B-B14F-4D97-AF65-F5344CB8AC3E}">
        <p14:creationId xmlns:p14="http://schemas.microsoft.com/office/powerpoint/2010/main" val="13628938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84221" y="2634771"/>
            <a:ext cx="21521740" cy="4842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3" tIns="71433" rIns="71433" bIns="71433"/>
          <a:lstStyle/>
          <a:p>
            <a:pPr>
              <a:spcBef>
                <a:spcPts val="2800"/>
              </a:spcBef>
              <a:buSzPct val="100000"/>
              <a:defRPr sz="2800">
                <a:solidFill>
                  <a:srgbClr val="253957"/>
                </a:solidFill>
                <a:latin typeface="+mn-lt"/>
                <a:ea typeface="+mn-ea"/>
                <a:cs typeface="+mn-cs"/>
                <a:sym typeface="Arial Narrow"/>
              </a:defRPr>
            </a:pPr>
            <a:r>
              <a:rPr lang="ru-RU" sz="3200" b="1" dirty="0"/>
              <a:t>Федеральный закон от 29 декабря 2012 г. № 273-ФЗ «Об образовании в Российской Федерации»</a:t>
            </a:r>
          </a:p>
          <a:p>
            <a:pPr>
              <a:spcBef>
                <a:spcPts val="2800"/>
              </a:spcBef>
              <a:buSzPct val="100000"/>
              <a:defRPr sz="2800">
                <a:solidFill>
                  <a:srgbClr val="253957"/>
                </a:solidFill>
                <a:latin typeface="+mn-lt"/>
                <a:ea typeface="+mn-ea"/>
                <a:cs typeface="+mn-cs"/>
                <a:sym typeface="Arial Narrow"/>
              </a:defRPr>
            </a:pPr>
            <a:r>
              <a:rPr lang="ru-RU" sz="3200" dirty="0"/>
              <a:t>Статья 15: Сетевая форма реализации образовательных программ.</a:t>
            </a:r>
          </a:p>
          <a:p>
            <a:pPr marL="457171" indent="-457171">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200" dirty="0"/>
              <a:t>Сетевая форма реализации образовательных программ обеспечивает возможность освоения обучающимся образовательной программы и (или) отдельных учебных предметов, курсов, дисциплин (модулей), практики, иных компонентов, предусмотренных образовательными программами (в том числе различных вида, уровня и (или) направленности), с использованием ресурсов нескольких организаций, осуществляющих образовательную деятельность, включая иностранные, а также при необходимости с использованием ресурсов иных организаций. </a:t>
            </a:r>
          </a:p>
          <a:p>
            <a:pPr marL="457171" indent="-457171">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200" dirty="0"/>
              <a:t>Реализация образовательных программ с использованием сетевой формы может осуществляться:</a:t>
            </a:r>
          </a:p>
          <a:p>
            <a:pPr>
              <a:spcBef>
                <a:spcPts val="2800"/>
              </a:spcBef>
              <a:buSzPct val="100000"/>
              <a:defRPr sz="2800">
                <a:solidFill>
                  <a:srgbClr val="253957"/>
                </a:solidFill>
                <a:latin typeface="+mn-lt"/>
                <a:ea typeface="+mn-ea"/>
                <a:cs typeface="+mn-cs"/>
                <a:sym typeface="Arial Narrow"/>
              </a:defRPr>
            </a:pPr>
            <a:r>
              <a:rPr lang="ru-RU" sz="3200" dirty="0"/>
              <a:t>1) с использованием ресурсов нескольких организаций, осуществляющих образовательную деятельность</a:t>
            </a:r>
          </a:p>
          <a:p>
            <a:pPr>
              <a:spcBef>
                <a:spcPts val="2800"/>
              </a:spcBef>
              <a:buSzPct val="100000"/>
              <a:defRPr sz="2800">
                <a:solidFill>
                  <a:srgbClr val="253957"/>
                </a:solidFill>
                <a:latin typeface="+mn-lt"/>
                <a:ea typeface="+mn-ea"/>
                <a:cs typeface="+mn-cs"/>
                <a:sym typeface="Arial Narrow"/>
              </a:defRPr>
            </a:pPr>
            <a:r>
              <a:rPr lang="ru-RU" sz="3200" dirty="0"/>
              <a:t>2) с использованием ресурсов иных организаций (например, научные организации, медицинские организации, организации культуры, физкультурно-спортивные и иные организации и др.).</a:t>
            </a:r>
          </a:p>
          <a:p>
            <a:pPr>
              <a:spcBef>
                <a:spcPts val="2800"/>
              </a:spcBef>
              <a:buSzPct val="100000"/>
              <a:defRPr sz="2800">
                <a:solidFill>
                  <a:srgbClr val="253957"/>
                </a:solidFill>
                <a:latin typeface="+mn-lt"/>
                <a:ea typeface="+mn-ea"/>
                <a:cs typeface="+mn-cs"/>
                <a:sym typeface="Arial Narrow"/>
              </a:defRPr>
            </a:pPr>
            <a:r>
              <a:rPr lang="ru-RU" sz="3200" b="1" dirty="0"/>
              <a:t>Приказ Министерства науки и высшего образования РФ и Министерства просвещения РФ от 5 августа 2020 г. № 882/391 «Об организации и осуществлении образовательной деятельности при сетевой форме реализации образовательных программ»</a:t>
            </a:r>
          </a:p>
        </p:txBody>
      </p:sp>
      <p:sp>
        <p:nvSpPr>
          <p:cNvPr id="73" name="Очень крутой заголовок…"/>
          <p:cNvSpPr txBox="1"/>
          <p:nvPr/>
        </p:nvSpPr>
        <p:spPr>
          <a:xfrm>
            <a:off x="3190792" y="285868"/>
            <a:ext cx="21504973" cy="2313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3" tIns="71433" rIns="71433" bIns="71433"/>
          <a:lstStyle/>
          <a:p>
            <a:pPr algn="l">
              <a:defRPr sz="7000" b="1" cap="all">
                <a:solidFill>
                  <a:srgbClr val="253957"/>
                </a:solidFill>
                <a:latin typeface="+mn-lt"/>
                <a:ea typeface="+mn-ea"/>
                <a:cs typeface="+mn-cs"/>
                <a:sym typeface="Arial Narrow"/>
              </a:defRPr>
            </a:pPr>
            <a:r>
              <a:rPr lang="ru-RU" sz="7000" dirty="0"/>
              <a:t>«Сетевое» образование</a:t>
            </a:r>
            <a:endParaRPr sz="7000" dirty="0"/>
          </a:p>
          <a:p>
            <a:pPr algn="l">
              <a:defRPr sz="4200">
                <a:solidFill>
                  <a:srgbClr val="253957"/>
                </a:solidFill>
                <a:latin typeface="+mn-lt"/>
                <a:ea typeface="+mn-ea"/>
                <a:cs typeface="+mn-cs"/>
                <a:sym typeface="Arial Narrow"/>
              </a:defRPr>
            </a:pPr>
            <a:r>
              <a:rPr lang="ru-RU" sz="4200" dirty="0"/>
              <a:t>Нормативное определение сетевой формы реализации программ</a:t>
            </a:r>
            <a:endParaRPr sz="4200" dirty="0"/>
          </a:p>
        </p:txBody>
      </p:sp>
      <p:sp>
        <p:nvSpPr>
          <p:cNvPr id="75" name="Линия"/>
          <p:cNvSpPr/>
          <p:nvPr/>
        </p:nvSpPr>
        <p:spPr>
          <a:xfrm>
            <a:off x="1200988" y="2214865"/>
            <a:ext cx="21504973" cy="0"/>
          </a:xfrm>
          <a:prstGeom prst="line">
            <a:avLst/>
          </a:prstGeom>
          <a:ln w="12700">
            <a:solidFill>
              <a:srgbClr val="253957"/>
            </a:solidFill>
            <a:miter lim="400000"/>
          </a:ln>
        </p:spPr>
        <p:txBody>
          <a:bodyPr lIns="71433" tIns="71433" rIns="71433" bIns="71433" anchor="ctr"/>
          <a:lstStyle/>
          <a:p>
            <a:pPr>
              <a:defRPr sz="3200"/>
            </a:pPr>
            <a:endParaRPr sz="3200"/>
          </a:p>
        </p:txBody>
      </p:sp>
      <p:sp>
        <p:nvSpPr>
          <p:cNvPr id="2" name="TextBox 1">
            <a:extLst>
              <a:ext uri="{FF2B5EF4-FFF2-40B4-BE49-F238E27FC236}">
                <a16:creationId xmlns:a16="http://schemas.microsoft.com/office/drawing/2014/main" id="{9E16E090-F3AE-1145-B0F3-96F9F64B9BB3}"/>
              </a:ext>
            </a:extLst>
          </p:cNvPr>
          <p:cNvSpPr txBox="1"/>
          <p:nvPr/>
        </p:nvSpPr>
        <p:spPr>
          <a:xfrm>
            <a:off x="967585" y="12609448"/>
            <a:ext cx="9898992" cy="584775"/>
          </a:xfrm>
          <a:prstGeom prst="rect">
            <a:avLst/>
          </a:prstGeom>
          <a:noFill/>
        </p:spPr>
        <p:txBody>
          <a:bodyPr wrap="none" rtlCol="0">
            <a:spAutoFit/>
          </a:bodyPr>
          <a:lstStyle/>
          <a:p>
            <a:pPr marL="761952" indent="-761952">
              <a:buFont typeface="Arial" panose="020B0604020202020204" pitchFamily="34" charset="0"/>
              <a:buChar char="•"/>
            </a:pPr>
            <a:r>
              <a:rPr lang="ru-RU" sz="3200" dirty="0"/>
              <a:t>Базовая организация и организации-участники</a:t>
            </a:r>
          </a:p>
        </p:txBody>
      </p:sp>
    </p:spTree>
    <p:extLst>
      <p:ext uri="{BB962C8B-B14F-4D97-AF65-F5344CB8AC3E}">
        <p14:creationId xmlns:p14="http://schemas.microsoft.com/office/powerpoint/2010/main" val="69522532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304644" y="435839"/>
            <a:ext cx="18476016" cy="1152053"/>
          </a:xfrm>
        </p:spPr>
        <p:txBody>
          <a:bodyPr spcFirstLastPara="1" vert="horz" wrap="square" lIns="182868" tIns="91434" rIns="182868" bIns="91434" rtlCol="0" anchor="ctr" anchorCtr="0">
            <a:noAutofit/>
          </a:bodyPr>
          <a:lstStyle/>
          <a:p>
            <a:r>
              <a:rPr lang="ru-RU" sz="4800" b="1" dirty="0">
                <a:solidFill>
                  <a:srgbClr val="002060"/>
                </a:solidFill>
                <a:latin typeface="+mn-lt"/>
                <a:cs typeface="Arial" panose="020B0604020202020204" pitchFamily="34" charset="0"/>
              </a:rPr>
              <a:t>Реализация образовательных программ в сетевой форме</a:t>
            </a:r>
          </a:p>
        </p:txBody>
      </p:sp>
      <p:sp>
        <p:nvSpPr>
          <p:cNvPr id="6" name="Линия"/>
          <p:cNvSpPr/>
          <p:nvPr/>
        </p:nvSpPr>
        <p:spPr>
          <a:xfrm>
            <a:off x="2066307" y="1902612"/>
            <a:ext cx="19714351" cy="22028"/>
          </a:xfrm>
          <a:prstGeom prst="line">
            <a:avLst/>
          </a:prstGeom>
          <a:ln w="12700">
            <a:solidFill>
              <a:srgbClr val="253957"/>
            </a:solidFill>
            <a:miter lim="400000"/>
          </a:ln>
        </p:spPr>
        <p:txBody>
          <a:bodyPr lIns="142865" tIns="142865" rIns="142865" bIns="142865" anchor="ctr"/>
          <a:lstStyle/>
          <a:p>
            <a:pPr>
              <a:defRPr sz="3200"/>
            </a:pPr>
            <a:endParaRPr sz="6400"/>
          </a:p>
        </p:txBody>
      </p:sp>
      <p:sp>
        <p:nvSpPr>
          <p:cNvPr id="9" name="Скругленный прямоугольник 8"/>
          <p:cNvSpPr/>
          <p:nvPr/>
        </p:nvSpPr>
        <p:spPr>
          <a:xfrm>
            <a:off x="619894" y="5735038"/>
            <a:ext cx="5950965" cy="7275116"/>
          </a:xfrm>
          <a:prstGeom prst="round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142865" tIns="142865" rIns="142865" bIns="142865" numCol="1" spcCol="38100" rtlCol="0" anchor="ctr">
            <a:noAutofit/>
          </a:bodyPr>
          <a:lstStyle/>
          <a:p>
            <a:pPr defTabSz="1642959"/>
            <a:r>
              <a:rPr lang="ru-RU" sz="4266" b="1" dirty="0">
                <a:solidFill>
                  <a:srgbClr val="002060"/>
                </a:solidFill>
                <a:ea typeface="+mj-ea"/>
                <a:cs typeface="+mj-cs"/>
              </a:rPr>
              <a:t>Сетевая форма реализации образовательных программ</a:t>
            </a:r>
          </a:p>
        </p:txBody>
      </p:sp>
      <p:sp>
        <p:nvSpPr>
          <p:cNvPr id="13" name="TextBox 12"/>
          <p:cNvSpPr txBox="1"/>
          <p:nvPr/>
        </p:nvSpPr>
        <p:spPr>
          <a:xfrm>
            <a:off x="8879051" y="5205273"/>
            <a:ext cx="13830278" cy="1765848"/>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142865" tIns="142865" rIns="142865" bIns="142865" numCol="1" spcCol="38100" rtlCol="0" anchor="ctr">
            <a:spAutoFit/>
          </a:bodyPr>
          <a:lstStyle/>
          <a:p>
            <a:pPr algn="just" defTabSz="1642959"/>
            <a:r>
              <a:rPr lang="ru-RU" sz="3200" dirty="0"/>
              <a:t>Направлена на повышение качества образования; возможность аккумулирования лучший опыт ведущих организаций, в т.ч. реального сектора</a:t>
            </a:r>
            <a:endParaRPr lang="ru-RU" sz="3200" dirty="0">
              <a:solidFill>
                <a:srgbClr val="000000"/>
              </a:solidFill>
              <a:ea typeface="+mj-ea"/>
              <a:cs typeface="+mj-cs"/>
            </a:endParaRPr>
          </a:p>
        </p:txBody>
      </p:sp>
      <p:sp>
        <p:nvSpPr>
          <p:cNvPr id="14" name="Стрелка вниз 13"/>
          <p:cNvSpPr/>
          <p:nvPr/>
        </p:nvSpPr>
        <p:spPr>
          <a:xfrm rot="16200000">
            <a:off x="7436940" y="5677130"/>
            <a:ext cx="576026" cy="1584073"/>
          </a:xfrm>
          <a:prstGeom prst="downArrow">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142865" tIns="142865" rIns="142865" bIns="142865" numCol="1" spcCol="38100" rtlCol="0" anchor="ctr">
            <a:noAutofit/>
          </a:bodyPr>
          <a:lstStyle/>
          <a:p>
            <a:pPr defTabSz="1642959"/>
            <a:endParaRPr lang="ru-RU" sz="2600">
              <a:solidFill>
                <a:srgbClr val="FFFFFF"/>
              </a:solidFill>
              <a:latin typeface="+mj-lt"/>
              <a:ea typeface="+mj-ea"/>
              <a:cs typeface="+mj-cs"/>
            </a:endParaRPr>
          </a:p>
        </p:txBody>
      </p:sp>
      <p:sp>
        <p:nvSpPr>
          <p:cNvPr id="15" name="Стрелка вниз 14"/>
          <p:cNvSpPr/>
          <p:nvPr/>
        </p:nvSpPr>
        <p:spPr>
          <a:xfrm rot="16200000">
            <a:off x="7548015" y="7263022"/>
            <a:ext cx="576026" cy="1584073"/>
          </a:xfrm>
          <a:prstGeom prst="downArrow">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142865" tIns="142865" rIns="142865" bIns="142865" numCol="1" spcCol="38100" rtlCol="0" anchor="ctr">
            <a:noAutofit/>
          </a:bodyPr>
          <a:lstStyle/>
          <a:p>
            <a:pPr defTabSz="1642959"/>
            <a:endParaRPr lang="ru-RU" sz="2600">
              <a:solidFill>
                <a:srgbClr val="FFFFFF"/>
              </a:solidFill>
              <a:latin typeface="+mj-lt"/>
              <a:ea typeface="+mj-ea"/>
              <a:cs typeface="+mj-cs"/>
            </a:endParaRPr>
          </a:p>
        </p:txBody>
      </p:sp>
      <p:sp>
        <p:nvSpPr>
          <p:cNvPr id="16" name="TextBox 15"/>
          <p:cNvSpPr txBox="1"/>
          <p:nvPr/>
        </p:nvSpPr>
        <p:spPr>
          <a:xfrm>
            <a:off x="8839212" y="7053781"/>
            <a:ext cx="13830281" cy="1765848"/>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142865" tIns="142865" rIns="142865" bIns="142865" numCol="1" spcCol="38100" rtlCol="0" anchor="ctr">
            <a:spAutoFit/>
          </a:bodyPr>
          <a:lstStyle/>
          <a:p>
            <a:pPr algn="just" defTabSz="1642959"/>
            <a:r>
              <a:rPr lang="ru-RU" sz="3200" dirty="0"/>
              <a:t>Способствует развитию личностных качеств и компетенций обучающихся, открывая возможности современной образовательной среды</a:t>
            </a:r>
            <a:endParaRPr lang="ru-RU" sz="3200" dirty="0">
              <a:solidFill>
                <a:srgbClr val="000000"/>
              </a:solidFill>
              <a:ea typeface="+mj-ea"/>
              <a:cs typeface="+mj-cs"/>
            </a:endParaRPr>
          </a:p>
        </p:txBody>
      </p:sp>
      <p:sp>
        <p:nvSpPr>
          <p:cNvPr id="17" name="TextBox 16"/>
          <p:cNvSpPr txBox="1"/>
          <p:nvPr/>
        </p:nvSpPr>
        <p:spPr>
          <a:xfrm>
            <a:off x="8879053" y="8991271"/>
            <a:ext cx="13830284" cy="1765848"/>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142865" tIns="142865" rIns="142865" bIns="142865" numCol="1" spcCol="38100" rtlCol="0" anchor="ctr">
            <a:spAutoFit/>
          </a:bodyPr>
          <a:lstStyle/>
          <a:p>
            <a:pPr algn="just" defTabSz="1642959"/>
            <a:r>
              <a:rPr lang="ru-RU" sz="3200" dirty="0"/>
              <a:t>Активизирует обмен передовым опытом образования между образовательными организациями распределенного решения образовательных задач</a:t>
            </a:r>
            <a:endParaRPr lang="ru-RU" sz="3200" dirty="0">
              <a:solidFill>
                <a:srgbClr val="000000"/>
              </a:solidFill>
              <a:ea typeface="+mj-ea"/>
              <a:cs typeface="+mj-cs"/>
            </a:endParaRPr>
          </a:p>
        </p:txBody>
      </p:sp>
      <p:sp>
        <p:nvSpPr>
          <p:cNvPr id="18" name="Стрелка вниз 17"/>
          <p:cNvSpPr/>
          <p:nvPr/>
        </p:nvSpPr>
        <p:spPr>
          <a:xfrm rot="16200000">
            <a:off x="7465365" y="8947253"/>
            <a:ext cx="576026" cy="1584073"/>
          </a:xfrm>
          <a:prstGeom prst="downArrow">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142865" tIns="142865" rIns="142865" bIns="142865" numCol="1" spcCol="38100" rtlCol="0" anchor="ctr">
            <a:noAutofit/>
          </a:bodyPr>
          <a:lstStyle/>
          <a:p>
            <a:pPr defTabSz="1642959"/>
            <a:endParaRPr lang="ru-RU" sz="2600">
              <a:solidFill>
                <a:srgbClr val="FFFFFF"/>
              </a:solidFill>
              <a:latin typeface="+mj-lt"/>
              <a:ea typeface="+mj-ea"/>
              <a:cs typeface="+mj-cs"/>
            </a:endParaRPr>
          </a:p>
        </p:txBody>
      </p:sp>
      <p:sp>
        <p:nvSpPr>
          <p:cNvPr id="19" name="TextBox 18"/>
          <p:cNvSpPr txBox="1"/>
          <p:nvPr/>
        </p:nvSpPr>
        <p:spPr>
          <a:xfrm>
            <a:off x="8879055" y="11339974"/>
            <a:ext cx="13830286" cy="1765848"/>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142865" tIns="142865" rIns="142865" bIns="142865" numCol="1" spcCol="38100" rtlCol="0" anchor="ctr">
            <a:spAutoFit/>
          </a:bodyPr>
          <a:lstStyle/>
          <a:p>
            <a:pPr algn="just" defTabSz="1642959"/>
            <a:r>
              <a:rPr lang="ru-RU" sz="3200" dirty="0"/>
              <a:t>Создает условия для повышения уровня профессионально-педагогического мастерства педагогических кадров для использования в процессе обучения современной материально-технической базы</a:t>
            </a:r>
            <a:endParaRPr lang="ru-RU" sz="3200" dirty="0">
              <a:solidFill>
                <a:srgbClr val="000000"/>
              </a:solidFill>
              <a:ea typeface="+mj-ea"/>
              <a:cs typeface="+mj-cs"/>
            </a:endParaRPr>
          </a:p>
        </p:txBody>
      </p:sp>
      <p:sp>
        <p:nvSpPr>
          <p:cNvPr id="20" name="Стрелка вниз 19"/>
          <p:cNvSpPr/>
          <p:nvPr/>
        </p:nvSpPr>
        <p:spPr>
          <a:xfrm rot="16200000">
            <a:off x="7436940" y="11250199"/>
            <a:ext cx="576026" cy="1584073"/>
          </a:xfrm>
          <a:prstGeom prst="downArrow">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142865" tIns="142865" rIns="142865" bIns="142865" numCol="1" spcCol="38100" rtlCol="0" anchor="ctr">
            <a:noAutofit/>
          </a:bodyPr>
          <a:lstStyle/>
          <a:p>
            <a:pPr defTabSz="1642959"/>
            <a:endParaRPr lang="ru-RU" sz="2600">
              <a:solidFill>
                <a:srgbClr val="FFFFFF"/>
              </a:solidFill>
              <a:latin typeface="+mj-lt"/>
              <a:ea typeface="+mj-ea"/>
              <a:cs typeface="+mj-cs"/>
            </a:endParaRPr>
          </a:p>
        </p:txBody>
      </p:sp>
      <p:sp>
        <p:nvSpPr>
          <p:cNvPr id="2" name="Номер слайда 1"/>
          <p:cNvSpPr>
            <a:spLocks noGrp="1"/>
          </p:cNvSpPr>
          <p:nvPr>
            <p:ph type="sldNum" sz="quarter" idx="2"/>
          </p:nvPr>
        </p:nvSpPr>
        <p:spPr>
          <a:xfrm>
            <a:off x="12024394" y="13010154"/>
            <a:ext cx="315769" cy="513567"/>
          </a:xfrm>
        </p:spPr>
        <p:txBody>
          <a:bodyPr>
            <a:normAutofit fontScale="92500" lnSpcReduction="20000"/>
          </a:bodyPr>
          <a:lstStyle/>
          <a:p>
            <a:fld id="{86CB4B4D-7CA3-9044-876B-883B54F8677D}" type="slidenum">
              <a:rPr lang="ru-RU" smtClean="0"/>
              <a:pPr/>
              <a:t>12</a:t>
            </a:fld>
            <a:endParaRPr lang="ru-RU"/>
          </a:p>
        </p:txBody>
      </p:sp>
      <p:sp>
        <p:nvSpPr>
          <p:cNvPr id="21" name="Скругленный прямоугольник 20"/>
          <p:cNvSpPr/>
          <p:nvPr/>
        </p:nvSpPr>
        <p:spPr>
          <a:xfrm>
            <a:off x="1802000" y="2458762"/>
            <a:ext cx="21076324" cy="2265919"/>
          </a:xfrm>
          <a:prstGeom prst="round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142865" tIns="142865" rIns="142865" bIns="142865" numCol="1" spcCol="38100" rtlCol="0" anchor="ctr">
            <a:noAutofit/>
          </a:bodyPr>
          <a:lstStyle/>
          <a:p>
            <a:r>
              <a:rPr lang="ru-RU" sz="4266" b="1" dirty="0">
                <a:solidFill>
                  <a:srgbClr val="002060"/>
                </a:solidFill>
              </a:rPr>
              <a:t>Сетевая форма реализации образовательных программ </a:t>
            </a:r>
          </a:p>
          <a:p>
            <a:r>
              <a:rPr lang="ru-RU" sz="3200" dirty="0"/>
              <a:t>обеспечивает возможность освоения обучающимся образовательной программы с использованием ресурсов нескольких организаций, осуществляющих образовательную деятельность, в том числе иностранных, а также при необходимости с использованием ресурсов иных организаций. </a:t>
            </a:r>
          </a:p>
        </p:txBody>
      </p:sp>
    </p:spTree>
    <p:extLst>
      <p:ext uri="{BB962C8B-B14F-4D97-AF65-F5344CB8AC3E}">
        <p14:creationId xmlns:p14="http://schemas.microsoft.com/office/powerpoint/2010/main" val="71068745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0988" y="1961775"/>
            <a:ext cx="21504973" cy="0"/>
          </a:xfrm>
          <a:prstGeom prst="line">
            <a:avLst/>
          </a:prstGeom>
          <a:ln w="12700">
            <a:solidFill>
              <a:srgbClr val="253957"/>
            </a:solidFill>
            <a:miter lim="400000"/>
          </a:ln>
        </p:spPr>
        <p:txBody>
          <a:bodyPr lIns="71433" tIns="71433" rIns="71433" bIns="71433" anchor="ctr"/>
          <a:lstStyle/>
          <a:p>
            <a:pPr>
              <a:defRPr sz="3200"/>
            </a:pPr>
            <a:endParaRPr sz="3200"/>
          </a:p>
        </p:txBody>
      </p:sp>
      <p:pic>
        <p:nvPicPr>
          <p:cNvPr id="63" name="Изображение" descr="Изображение"/>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6528" y="586589"/>
            <a:ext cx="1199501" cy="1199501"/>
          </a:xfrm>
          <a:prstGeom prst="rect">
            <a:avLst/>
          </a:prstGeom>
          <a:ln w="12700">
            <a:miter lim="400000"/>
          </a:ln>
        </p:spPr>
      </p:pic>
      <p:sp>
        <p:nvSpPr>
          <p:cNvPr id="3" name="Прямоугольник 2">
            <a:extLst>
              <a:ext uri="{FF2B5EF4-FFF2-40B4-BE49-F238E27FC236}">
                <a16:creationId xmlns:a16="http://schemas.microsoft.com/office/drawing/2014/main" id="{EB9B5B6A-7647-5040-A512-ECBF52BDDF8F}"/>
              </a:ext>
            </a:extLst>
          </p:cNvPr>
          <p:cNvSpPr/>
          <p:nvPr/>
        </p:nvSpPr>
        <p:spPr>
          <a:xfrm>
            <a:off x="3070949" y="154495"/>
            <a:ext cx="19120131" cy="1559338"/>
          </a:xfrm>
          <a:prstGeom prst="rect">
            <a:avLst/>
          </a:prstGeom>
        </p:spPr>
        <p:txBody>
          <a:bodyPr wrap="square">
            <a:spAutoFit/>
          </a:bodyPr>
          <a:lstStyle/>
          <a:p>
            <a:pPr lvl="0">
              <a:defRPr sz="7000" b="1" cap="all">
                <a:solidFill>
                  <a:srgbClr val="253957"/>
                </a:solidFill>
                <a:latin typeface="+mn-lt"/>
                <a:ea typeface="+mn-ea"/>
                <a:cs typeface="+mn-cs"/>
                <a:sym typeface="Arial Narrow"/>
              </a:defRPr>
            </a:pPr>
            <a:r>
              <a:rPr lang="ru-RU" sz="5333" b="1" cap="all" dirty="0">
                <a:solidFill>
                  <a:srgbClr val="253957"/>
                </a:solidFill>
                <a:sym typeface="Arial Narrow"/>
              </a:rPr>
              <a:t>Сетевое взаимодействие</a:t>
            </a:r>
          </a:p>
          <a:p>
            <a:pPr lvl="0">
              <a:defRPr sz="4200">
                <a:solidFill>
                  <a:srgbClr val="253957"/>
                </a:solidFill>
                <a:latin typeface="+mn-lt"/>
                <a:ea typeface="+mn-ea"/>
                <a:cs typeface="+mn-cs"/>
                <a:sym typeface="Arial Narrow"/>
              </a:defRPr>
            </a:pPr>
            <a:r>
              <a:rPr lang="ru-RU" sz="4200" dirty="0">
                <a:solidFill>
                  <a:srgbClr val="253957"/>
                </a:solidFill>
                <a:sym typeface="Arial Narrow"/>
              </a:rPr>
              <a:t>модели для сборки возможностей сетевых форматов ДОД</a:t>
            </a:r>
          </a:p>
        </p:txBody>
      </p:sp>
      <p:sp>
        <p:nvSpPr>
          <p:cNvPr id="4" name="TextBox 3">
            <a:extLst>
              <a:ext uri="{FF2B5EF4-FFF2-40B4-BE49-F238E27FC236}">
                <a16:creationId xmlns:a16="http://schemas.microsoft.com/office/drawing/2014/main" id="{0F3D8218-A977-C04B-B18D-8573AAE88E0D}"/>
              </a:ext>
            </a:extLst>
          </p:cNvPr>
          <p:cNvSpPr txBox="1"/>
          <p:nvPr/>
        </p:nvSpPr>
        <p:spPr>
          <a:xfrm>
            <a:off x="1200988" y="2043359"/>
            <a:ext cx="21504973" cy="11992386"/>
          </a:xfrm>
          <a:prstGeom prst="rect">
            <a:avLst/>
          </a:prstGeom>
          <a:noFill/>
        </p:spPr>
        <p:txBody>
          <a:bodyPr wrap="square" rtlCol="0">
            <a:spAutoFit/>
          </a:bodyPr>
          <a:lstStyle/>
          <a:p>
            <a:pPr marL="761952" indent="-761952">
              <a:lnSpc>
                <a:spcPct val="150000"/>
              </a:lnSpc>
              <a:buFont typeface="Wingdings" pitchFamily="2" charset="2"/>
              <a:buChar char="Ø"/>
            </a:pPr>
            <a:r>
              <a:rPr lang="ru-RU" sz="5333" b="1" dirty="0"/>
              <a:t>Совместная образовательная программа в сетевой форме</a:t>
            </a:r>
          </a:p>
          <a:p>
            <a:pPr marL="761952" indent="-761952">
              <a:lnSpc>
                <a:spcPct val="150000"/>
              </a:lnSpc>
              <a:buFont typeface="Wingdings" pitchFamily="2" charset="2"/>
              <a:buChar char="Ø"/>
            </a:pPr>
            <a:r>
              <a:rPr lang="ru-RU" sz="5333" b="1" dirty="0"/>
              <a:t>Сетевая форма реализации программы с ресурсным партнером</a:t>
            </a:r>
          </a:p>
          <a:p>
            <a:pPr marL="761952" indent="-761952">
              <a:lnSpc>
                <a:spcPct val="150000"/>
              </a:lnSpc>
              <a:buFont typeface="Wingdings" pitchFamily="2" charset="2"/>
              <a:buChar char="Ø"/>
            </a:pPr>
            <a:r>
              <a:rPr lang="ru-RU" sz="5333" dirty="0"/>
              <a:t>Использование площадки партнера</a:t>
            </a:r>
          </a:p>
          <a:p>
            <a:pPr marL="761952" indent="-761952">
              <a:lnSpc>
                <a:spcPct val="150000"/>
              </a:lnSpc>
              <a:buFont typeface="Wingdings" pitchFamily="2" charset="2"/>
              <a:buChar char="Ø"/>
            </a:pPr>
            <a:r>
              <a:rPr lang="ru-RU" sz="5333" dirty="0"/>
              <a:t>Организационно-методическая поддержка</a:t>
            </a:r>
          </a:p>
          <a:p>
            <a:pPr marL="761952" indent="-761952">
              <a:lnSpc>
                <a:spcPct val="150000"/>
              </a:lnSpc>
              <a:buFont typeface="Wingdings" pitchFamily="2" charset="2"/>
              <a:buChar char="Ø"/>
            </a:pPr>
            <a:r>
              <a:rPr lang="ru-RU" sz="5333" dirty="0"/>
              <a:t>«Кадровое донорство»</a:t>
            </a:r>
          </a:p>
          <a:p>
            <a:pPr marL="761952" indent="-761952">
              <a:lnSpc>
                <a:spcPct val="150000"/>
              </a:lnSpc>
              <a:buFont typeface="Wingdings" pitchFamily="2" charset="2"/>
              <a:buChar char="Ø"/>
            </a:pPr>
            <a:r>
              <a:rPr lang="ru-RU" sz="5333" dirty="0"/>
              <a:t>Аутсорсинг</a:t>
            </a:r>
          </a:p>
          <a:p>
            <a:pPr marL="761952" indent="-761952">
              <a:lnSpc>
                <a:spcPct val="150000"/>
              </a:lnSpc>
              <a:buFont typeface="Wingdings" pitchFamily="2" charset="2"/>
              <a:buChar char="Ø"/>
            </a:pPr>
            <a:r>
              <a:rPr lang="ru-RU" sz="5333" dirty="0"/>
              <a:t>Использование результатов интеллектуальной деятельности</a:t>
            </a:r>
          </a:p>
          <a:p>
            <a:pPr marL="761952" indent="-761952">
              <a:lnSpc>
                <a:spcPct val="150000"/>
              </a:lnSpc>
              <a:buFont typeface="Wingdings" pitchFamily="2" charset="2"/>
              <a:buChar char="Ø"/>
            </a:pPr>
            <a:r>
              <a:rPr lang="ru-RU" sz="5333" dirty="0"/>
              <a:t>Зачет результатов</a:t>
            </a:r>
          </a:p>
          <a:p>
            <a:endParaRPr lang="ru-RU" sz="5333" dirty="0"/>
          </a:p>
        </p:txBody>
      </p:sp>
    </p:spTree>
    <p:extLst>
      <p:ext uri="{BB962C8B-B14F-4D97-AF65-F5344CB8AC3E}">
        <p14:creationId xmlns:p14="http://schemas.microsoft.com/office/powerpoint/2010/main" val="57211793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Очень крутой заголовок…"/>
          <p:cNvSpPr txBox="1"/>
          <p:nvPr/>
        </p:nvSpPr>
        <p:spPr>
          <a:xfrm>
            <a:off x="3334799" y="408852"/>
            <a:ext cx="21504973" cy="2313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3" tIns="71433" rIns="71433" bIns="71433"/>
          <a:lstStyle/>
          <a:p>
            <a:pPr algn="l">
              <a:defRPr sz="7000" b="1" cap="all">
                <a:solidFill>
                  <a:srgbClr val="253957"/>
                </a:solidFill>
                <a:latin typeface="+mn-lt"/>
                <a:ea typeface="+mn-ea"/>
                <a:cs typeface="+mn-cs"/>
                <a:sym typeface="Arial Narrow"/>
              </a:defRPr>
            </a:pPr>
            <a:r>
              <a:rPr lang="ru-RU" sz="5333" dirty="0"/>
              <a:t>1. сетевая образовательная программа</a:t>
            </a:r>
            <a:endParaRPr sz="5333" dirty="0"/>
          </a:p>
        </p:txBody>
      </p:sp>
      <p:sp>
        <p:nvSpPr>
          <p:cNvPr id="75" name="Линия"/>
          <p:cNvSpPr/>
          <p:nvPr/>
        </p:nvSpPr>
        <p:spPr>
          <a:xfrm>
            <a:off x="1964667" y="1819109"/>
            <a:ext cx="21504973" cy="0"/>
          </a:xfrm>
          <a:prstGeom prst="line">
            <a:avLst/>
          </a:prstGeom>
          <a:ln w="12700">
            <a:solidFill>
              <a:srgbClr val="253957"/>
            </a:solidFill>
            <a:miter lim="400000"/>
          </a:ln>
        </p:spPr>
        <p:txBody>
          <a:bodyPr lIns="71433" tIns="71433" rIns="71433" bIns="71433" anchor="ctr"/>
          <a:lstStyle/>
          <a:p>
            <a:pPr>
              <a:defRPr sz="3200"/>
            </a:pPr>
            <a:endParaRPr sz="3200"/>
          </a:p>
        </p:txBody>
      </p:sp>
      <p:sp>
        <p:nvSpPr>
          <p:cNvPr id="3" name="TextBox 2">
            <a:extLst>
              <a:ext uri="{FF2B5EF4-FFF2-40B4-BE49-F238E27FC236}">
                <a16:creationId xmlns:a16="http://schemas.microsoft.com/office/drawing/2014/main" id="{A62BA032-E5F4-DA45-92AC-DD8B473EFD29}"/>
              </a:ext>
            </a:extLst>
          </p:cNvPr>
          <p:cNvSpPr txBox="1"/>
          <p:nvPr/>
        </p:nvSpPr>
        <p:spPr>
          <a:xfrm>
            <a:off x="4660023" y="2332526"/>
            <a:ext cx="14235170" cy="6982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3" tIns="71433" rIns="71433" bIns="71433" numCol="1" spcCol="38100" rtlCol="0" anchor="ctr">
            <a:spAutoFit/>
          </a:bodyPr>
          <a:lstStyle/>
          <a:p>
            <a:pPr algn="ctr"/>
            <a:r>
              <a:rPr lang="ru-RU" sz="3600" dirty="0"/>
              <a:t>Цель – реализовать новое качество образовательной программы</a:t>
            </a:r>
            <a:endParaRPr lang="ru-RU" sz="3600" dirty="0">
              <a:latin typeface="+mj-lt"/>
              <a:ea typeface="+mj-ea"/>
              <a:cs typeface="+mj-cs"/>
              <a:sym typeface="Helvetica Light"/>
            </a:endParaRPr>
          </a:p>
        </p:txBody>
      </p:sp>
      <p:sp>
        <p:nvSpPr>
          <p:cNvPr id="4" name="TextBox 3">
            <a:extLst>
              <a:ext uri="{FF2B5EF4-FFF2-40B4-BE49-F238E27FC236}">
                <a16:creationId xmlns:a16="http://schemas.microsoft.com/office/drawing/2014/main" id="{609BAC5F-DF99-1D40-BF4D-8CB819C3E981}"/>
              </a:ext>
            </a:extLst>
          </p:cNvPr>
          <p:cNvSpPr txBox="1"/>
          <p:nvPr/>
        </p:nvSpPr>
        <p:spPr>
          <a:xfrm>
            <a:off x="3055942" y="3396093"/>
            <a:ext cx="18270528" cy="1252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3" tIns="71433" rIns="71433" bIns="71433" numCol="1" spcCol="38100" rtlCol="0" anchor="ctr">
            <a:spAutoFit/>
          </a:bodyPr>
          <a:lstStyle/>
          <a:p>
            <a:pPr algn="ctr" defTabSz="821479" hangingPunct="0"/>
            <a:r>
              <a:rPr lang="ru-RU" sz="3600" dirty="0">
                <a:latin typeface="+mj-lt"/>
                <a:ea typeface="+mj-ea"/>
                <a:cs typeface="+mj-cs"/>
                <a:sym typeface="Helvetica Light"/>
              </a:rPr>
              <a:t>Организации-партнеры («базовая» и «участники») разрабатывают сетевую образовательную программу и заключают договор о сетевой форме</a:t>
            </a:r>
          </a:p>
        </p:txBody>
      </p:sp>
      <p:sp>
        <p:nvSpPr>
          <p:cNvPr id="5" name="TextBox 4">
            <a:extLst>
              <a:ext uri="{FF2B5EF4-FFF2-40B4-BE49-F238E27FC236}">
                <a16:creationId xmlns:a16="http://schemas.microsoft.com/office/drawing/2014/main" id="{C9E52E69-7CF6-A24E-842B-C563D8278009}"/>
              </a:ext>
            </a:extLst>
          </p:cNvPr>
          <p:cNvSpPr txBox="1"/>
          <p:nvPr/>
        </p:nvSpPr>
        <p:spPr>
          <a:xfrm>
            <a:off x="1754415" y="5093092"/>
            <a:ext cx="21102159" cy="1252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3" tIns="71433" rIns="71433" bIns="71433" numCol="1" spcCol="38100" rtlCol="0" anchor="ctr">
            <a:spAutoFit/>
          </a:bodyPr>
          <a:lstStyle/>
          <a:p>
            <a:pPr algn="ctr" defTabSz="821479" hangingPunct="0"/>
            <a:r>
              <a:rPr lang="ru-RU" sz="3600" dirty="0">
                <a:latin typeface="+mj-lt"/>
                <a:ea typeface="+mj-ea"/>
                <a:cs typeface="+mj-cs"/>
                <a:sym typeface="Helvetica Light"/>
              </a:rPr>
              <a:t>Обучающиес</a:t>
            </a:r>
            <a:r>
              <a:rPr lang="ru-RU" sz="3600" dirty="0"/>
              <a:t>я зачисляются в обе организации, в «организацию-участника» - путем перевода без отчисления до окончания части программы</a:t>
            </a:r>
            <a:endParaRPr lang="ru-RU" sz="3600" dirty="0">
              <a:latin typeface="+mj-lt"/>
              <a:ea typeface="+mj-ea"/>
              <a:cs typeface="+mj-cs"/>
              <a:sym typeface="Helvetica Light"/>
            </a:endParaRPr>
          </a:p>
        </p:txBody>
      </p:sp>
      <p:sp>
        <p:nvSpPr>
          <p:cNvPr id="10" name="TextBox 9">
            <a:extLst>
              <a:ext uri="{FF2B5EF4-FFF2-40B4-BE49-F238E27FC236}">
                <a16:creationId xmlns:a16="http://schemas.microsoft.com/office/drawing/2014/main" id="{AB97613A-A474-7547-9395-642F4D0D30BF}"/>
              </a:ext>
            </a:extLst>
          </p:cNvPr>
          <p:cNvSpPr txBox="1"/>
          <p:nvPr/>
        </p:nvSpPr>
        <p:spPr>
          <a:xfrm>
            <a:off x="7903543" y="8278856"/>
            <a:ext cx="8575352" cy="6982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3" tIns="71433" rIns="71433" bIns="71433" numCol="1" spcCol="38100" rtlCol="0" anchor="ctr">
            <a:spAutoFit/>
          </a:bodyPr>
          <a:lstStyle/>
          <a:p>
            <a:pPr algn="ctr" defTabSz="821479" hangingPunct="0"/>
            <a:r>
              <a:rPr lang="ru-RU" sz="3600" dirty="0">
                <a:latin typeface="+mj-lt"/>
                <a:ea typeface="+mj-ea"/>
                <a:cs typeface="+mj-cs"/>
                <a:sym typeface="Helvetica Light"/>
              </a:rPr>
              <a:t>Осуществляется на договорной основе</a:t>
            </a:r>
          </a:p>
        </p:txBody>
      </p:sp>
      <p:sp>
        <p:nvSpPr>
          <p:cNvPr id="11" name="TextBox 10">
            <a:extLst>
              <a:ext uri="{FF2B5EF4-FFF2-40B4-BE49-F238E27FC236}">
                <a16:creationId xmlns:a16="http://schemas.microsoft.com/office/drawing/2014/main" id="{4E3BEF1F-A9DA-6D4F-AB49-B524D9B40EE9}"/>
              </a:ext>
            </a:extLst>
          </p:cNvPr>
          <p:cNvSpPr txBox="1"/>
          <p:nvPr/>
        </p:nvSpPr>
        <p:spPr>
          <a:xfrm>
            <a:off x="3157765" y="8977077"/>
            <a:ext cx="18295449" cy="6982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3" tIns="71433" rIns="71433" bIns="71433" numCol="1" spcCol="38100" rtlCol="0" anchor="ctr">
            <a:spAutoFit/>
          </a:bodyPr>
          <a:lstStyle/>
          <a:p>
            <a:pPr algn="ctr" defTabSz="821479" hangingPunct="0"/>
            <a:r>
              <a:rPr lang="ru-RU" sz="3600" dirty="0">
                <a:latin typeface="+mj-lt"/>
                <a:ea typeface="+mj-ea"/>
                <a:cs typeface="+mj-cs"/>
                <a:sym typeface="Helvetica Light"/>
              </a:rPr>
              <a:t>Организация-участник не вправе взимать плату с обучающихся за часть программы</a:t>
            </a:r>
          </a:p>
        </p:txBody>
      </p:sp>
      <p:sp>
        <p:nvSpPr>
          <p:cNvPr id="12" name="TextBox 11">
            <a:extLst>
              <a:ext uri="{FF2B5EF4-FFF2-40B4-BE49-F238E27FC236}">
                <a16:creationId xmlns:a16="http://schemas.microsoft.com/office/drawing/2014/main" id="{FA244128-1CCB-9245-B0A0-57F1AFFF83C3}"/>
              </a:ext>
            </a:extLst>
          </p:cNvPr>
          <p:cNvSpPr txBox="1"/>
          <p:nvPr/>
        </p:nvSpPr>
        <p:spPr>
          <a:xfrm>
            <a:off x="2203724" y="6962966"/>
            <a:ext cx="20203534" cy="6982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3" tIns="71433" rIns="71433" bIns="71433" numCol="1" spcCol="38100" rtlCol="0" anchor="ctr">
            <a:spAutoFit/>
          </a:bodyPr>
          <a:lstStyle/>
          <a:p>
            <a:pPr algn="ctr" defTabSz="821479" hangingPunct="0"/>
            <a:r>
              <a:rPr lang="ru-RU" sz="3600" dirty="0">
                <a:latin typeface="+mj-lt"/>
                <a:ea typeface="+mj-ea"/>
                <a:cs typeface="+mj-cs"/>
                <a:sym typeface="Helvetica Light"/>
              </a:rPr>
              <a:t>Результаты промежуточной аттестации засчитываются и не требуют дополнительного зачета</a:t>
            </a:r>
          </a:p>
        </p:txBody>
      </p:sp>
      <p:sp>
        <p:nvSpPr>
          <p:cNvPr id="2" name="TextBox 1">
            <a:extLst>
              <a:ext uri="{FF2B5EF4-FFF2-40B4-BE49-F238E27FC236}">
                <a16:creationId xmlns:a16="http://schemas.microsoft.com/office/drawing/2014/main" id="{B60D8FEE-D1A6-BE4D-80E5-51CF7D52A0E5}"/>
              </a:ext>
            </a:extLst>
          </p:cNvPr>
          <p:cNvSpPr txBox="1"/>
          <p:nvPr/>
        </p:nvSpPr>
        <p:spPr>
          <a:xfrm>
            <a:off x="1226528" y="10373538"/>
            <a:ext cx="21102162" cy="1077218"/>
          </a:xfrm>
          <a:prstGeom prst="rect">
            <a:avLst/>
          </a:prstGeom>
          <a:noFill/>
        </p:spPr>
        <p:txBody>
          <a:bodyPr wrap="square" rtlCol="0">
            <a:spAutoFit/>
          </a:bodyPr>
          <a:lstStyle/>
          <a:p>
            <a:pPr algn="ctr" fontAlgn="t"/>
            <a:r>
              <a:rPr lang="ru-RU" sz="3200" b="1" dirty="0"/>
              <a:t>Целесообразные партнеры: образовательные организации, реализующие ДОП в качестве основной или дополнительной цели</a:t>
            </a:r>
            <a:endParaRPr lang="ru-RU" sz="3200" dirty="0"/>
          </a:p>
        </p:txBody>
      </p:sp>
      <p:sp>
        <p:nvSpPr>
          <p:cNvPr id="6" name="Прямоугольник 5">
            <a:extLst>
              <a:ext uri="{FF2B5EF4-FFF2-40B4-BE49-F238E27FC236}">
                <a16:creationId xmlns:a16="http://schemas.microsoft.com/office/drawing/2014/main" id="{55DE18C5-B742-DE4C-8559-EC52633652F9}"/>
              </a:ext>
            </a:extLst>
          </p:cNvPr>
          <p:cNvSpPr/>
          <p:nvPr/>
        </p:nvSpPr>
        <p:spPr>
          <a:xfrm>
            <a:off x="2094493" y="11896891"/>
            <a:ext cx="20234197" cy="584775"/>
          </a:xfrm>
          <a:prstGeom prst="rect">
            <a:avLst/>
          </a:prstGeom>
        </p:spPr>
        <p:txBody>
          <a:bodyPr wrap="square">
            <a:spAutoFit/>
          </a:bodyPr>
          <a:lstStyle/>
          <a:p>
            <a:pPr algn="ctr"/>
            <a:r>
              <a:rPr lang="ru-RU" sz="3200" b="1" dirty="0"/>
              <a:t>Примеры: реализация продвинутого уровня, прохождение практики, профильные модули</a:t>
            </a:r>
            <a:endParaRPr lang="ru-RU" sz="4800" dirty="0"/>
          </a:p>
        </p:txBody>
      </p:sp>
    </p:spTree>
    <p:extLst>
      <p:ext uri="{BB962C8B-B14F-4D97-AF65-F5344CB8AC3E}">
        <p14:creationId xmlns:p14="http://schemas.microsoft.com/office/powerpoint/2010/main" val="391847869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84221" y="2634771"/>
            <a:ext cx="21521740" cy="4842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3" tIns="71433" rIns="71433" bIns="71433"/>
          <a:lstStyle/>
          <a:p>
            <a:pPr>
              <a:spcBef>
                <a:spcPts val="2800"/>
              </a:spcBef>
              <a:buSzPct val="100000"/>
              <a:defRPr sz="2800">
                <a:solidFill>
                  <a:srgbClr val="253957"/>
                </a:solidFill>
                <a:latin typeface="+mn-lt"/>
                <a:ea typeface="+mn-ea"/>
                <a:cs typeface="+mn-cs"/>
                <a:sym typeface="Arial Narrow"/>
              </a:defRPr>
            </a:pPr>
            <a:endParaRPr lang="ru-RU" sz="3200" dirty="0"/>
          </a:p>
        </p:txBody>
      </p:sp>
      <p:sp>
        <p:nvSpPr>
          <p:cNvPr id="73" name="Очень крутой заголовок…"/>
          <p:cNvSpPr txBox="1"/>
          <p:nvPr/>
        </p:nvSpPr>
        <p:spPr>
          <a:xfrm>
            <a:off x="3190792" y="285868"/>
            <a:ext cx="21504973" cy="2313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3" tIns="71433" rIns="71433" bIns="71433"/>
          <a:lstStyle/>
          <a:p>
            <a:pPr algn="l">
              <a:defRPr sz="7000" b="1" cap="all">
                <a:solidFill>
                  <a:srgbClr val="253957"/>
                </a:solidFill>
                <a:latin typeface="+mn-lt"/>
                <a:ea typeface="+mn-ea"/>
                <a:cs typeface="+mn-cs"/>
                <a:sym typeface="Arial Narrow"/>
              </a:defRPr>
            </a:pPr>
            <a:r>
              <a:rPr lang="ru-RU" sz="5333" dirty="0"/>
              <a:t>сетевая образовательная программа</a:t>
            </a:r>
            <a:endParaRPr sz="5333" dirty="0"/>
          </a:p>
          <a:p>
            <a:pPr algn="l">
              <a:defRPr sz="4200">
                <a:solidFill>
                  <a:srgbClr val="253957"/>
                </a:solidFill>
                <a:latin typeface="+mn-lt"/>
                <a:ea typeface="+mn-ea"/>
                <a:cs typeface="+mn-cs"/>
                <a:sym typeface="Arial Narrow"/>
              </a:defRPr>
            </a:pPr>
            <a:r>
              <a:rPr lang="ru-RU" sz="4200" dirty="0"/>
              <a:t>Примерная логика проектирования</a:t>
            </a:r>
            <a:endParaRPr sz="4200" dirty="0"/>
          </a:p>
        </p:txBody>
      </p:sp>
      <p:sp>
        <p:nvSpPr>
          <p:cNvPr id="75" name="Линия"/>
          <p:cNvSpPr/>
          <p:nvPr/>
        </p:nvSpPr>
        <p:spPr>
          <a:xfrm>
            <a:off x="1200988" y="2214865"/>
            <a:ext cx="21504973" cy="0"/>
          </a:xfrm>
          <a:prstGeom prst="line">
            <a:avLst/>
          </a:prstGeom>
          <a:ln w="12700">
            <a:solidFill>
              <a:srgbClr val="253957"/>
            </a:solidFill>
            <a:miter lim="400000"/>
          </a:ln>
        </p:spPr>
        <p:txBody>
          <a:bodyPr lIns="71433" tIns="71433" rIns="71433" bIns="71433" anchor="ctr"/>
          <a:lstStyle/>
          <a:p>
            <a:pPr>
              <a:defRPr sz="3200"/>
            </a:pPr>
            <a:endParaRPr sz="3200"/>
          </a:p>
        </p:txBody>
      </p:sp>
      <p:sp>
        <p:nvSpPr>
          <p:cNvPr id="2" name="Прямоугольник 1">
            <a:extLst>
              <a:ext uri="{FF2B5EF4-FFF2-40B4-BE49-F238E27FC236}">
                <a16:creationId xmlns:a16="http://schemas.microsoft.com/office/drawing/2014/main" id="{9DD7019C-5702-FB44-958E-3DDCF8D37A60}"/>
              </a:ext>
            </a:extLst>
          </p:cNvPr>
          <p:cNvSpPr/>
          <p:nvPr/>
        </p:nvSpPr>
        <p:spPr>
          <a:xfrm>
            <a:off x="648140" y="2214866"/>
            <a:ext cx="21504971" cy="10618291"/>
          </a:xfrm>
          <a:prstGeom prst="rect">
            <a:avLst/>
          </a:prstGeom>
        </p:spPr>
        <p:txBody>
          <a:bodyPr wrap="square">
            <a:spAutoFit/>
          </a:bodyPr>
          <a:lstStyle/>
          <a:p>
            <a:r>
              <a:rPr lang="ru-RU" sz="3600" dirty="0"/>
              <a:t>1) Определение интересов и потребностей обучающихся, существующих дефицитов и задач для образовательного процесса.</a:t>
            </a:r>
          </a:p>
          <a:p>
            <a:endParaRPr lang="ru-RU" sz="3600" dirty="0"/>
          </a:p>
          <a:p>
            <a:r>
              <a:rPr lang="ru-RU" sz="3600" dirty="0"/>
              <a:t>2) Определение образовательных результатов, целеполагание.</a:t>
            </a:r>
          </a:p>
          <a:p>
            <a:endParaRPr lang="ru-RU" sz="3600" dirty="0"/>
          </a:p>
          <a:p>
            <a:r>
              <a:rPr lang="ru-RU" sz="3600" dirty="0"/>
              <a:t>3) Формирование соответствующего содержания, видов, форм и технологий деятельности </a:t>
            </a:r>
          </a:p>
          <a:p>
            <a:endParaRPr lang="ru-RU" sz="3600" dirty="0"/>
          </a:p>
          <a:p>
            <a:r>
              <a:rPr lang="ru-RU" sz="3600" dirty="0"/>
              <a:t>4) Определение средств и форм диагностики и оценивания.</a:t>
            </a:r>
          </a:p>
          <a:p>
            <a:endParaRPr lang="ru-RU" sz="3600" dirty="0"/>
          </a:p>
          <a:p>
            <a:r>
              <a:rPr lang="ru-RU" sz="3600" dirty="0"/>
              <a:t>5) Разработка рабочих программ частей - практик, модулей, дисциплин, реализуемых в сетевой форме (учебный план, его содержание, календарный учебный график).</a:t>
            </a:r>
          </a:p>
          <a:p>
            <a:endParaRPr lang="ru-RU" sz="3600" dirty="0"/>
          </a:p>
          <a:p>
            <a:r>
              <a:rPr lang="ru-RU" sz="3600" dirty="0"/>
              <a:t>6) Распределение зон ответственности между партнерами за отдельные блоки содержания программы (модулей, разделов, тем).</a:t>
            </a:r>
          </a:p>
          <a:p>
            <a:endParaRPr lang="ru-RU" sz="3600" dirty="0"/>
          </a:p>
          <a:p>
            <a:r>
              <a:rPr lang="ru-RU" sz="3600" dirty="0"/>
              <a:t>7) Описание организационно-педагогических условий, ресурсного обеспечения партнеров</a:t>
            </a:r>
          </a:p>
          <a:p>
            <a:endParaRPr lang="ru-RU" sz="3600" dirty="0"/>
          </a:p>
          <a:p>
            <a:r>
              <a:rPr lang="ru-RU" sz="3600" dirty="0"/>
              <a:t>8) Оформление пояснительной записки и самой программы.</a:t>
            </a:r>
          </a:p>
          <a:p>
            <a:endParaRPr lang="ru-RU" sz="3600" dirty="0"/>
          </a:p>
        </p:txBody>
      </p:sp>
    </p:spTree>
    <p:extLst>
      <p:ext uri="{BB962C8B-B14F-4D97-AF65-F5344CB8AC3E}">
        <p14:creationId xmlns:p14="http://schemas.microsoft.com/office/powerpoint/2010/main" val="306736823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Очень крутой заголовок…"/>
          <p:cNvSpPr txBox="1"/>
          <p:nvPr/>
        </p:nvSpPr>
        <p:spPr>
          <a:xfrm>
            <a:off x="3334799" y="408852"/>
            <a:ext cx="21504973" cy="2313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3" tIns="71433" rIns="71433" bIns="71433"/>
          <a:lstStyle/>
          <a:p>
            <a:pPr algn="l">
              <a:defRPr sz="7000" b="1" cap="all">
                <a:solidFill>
                  <a:srgbClr val="253957"/>
                </a:solidFill>
                <a:latin typeface="+mn-lt"/>
                <a:ea typeface="+mn-ea"/>
                <a:cs typeface="+mn-cs"/>
                <a:sym typeface="Arial Narrow"/>
              </a:defRPr>
            </a:pPr>
            <a:r>
              <a:rPr lang="ru-RU" sz="5333" dirty="0"/>
              <a:t>2. Привлечение ресурсного партнера</a:t>
            </a:r>
            <a:endParaRPr sz="5333" dirty="0"/>
          </a:p>
        </p:txBody>
      </p:sp>
      <p:sp>
        <p:nvSpPr>
          <p:cNvPr id="75" name="Линия"/>
          <p:cNvSpPr/>
          <p:nvPr/>
        </p:nvSpPr>
        <p:spPr>
          <a:xfrm>
            <a:off x="1964667" y="1819109"/>
            <a:ext cx="21504973" cy="0"/>
          </a:xfrm>
          <a:prstGeom prst="line">
            <a:avLst/>
          </a:prstGeom>
          <a:ln w="12700">
            <a:solidFill>
              <a:srgbClr val="253957"/>
            </a:solidFill>
            <a:miter lim="400000"/>
          </a:ln>
        </p:spPr>
        <p:txBody>
          <a:bodyPr lIns="71433" tIns="71433" rIns="71433" bIns="71433" anchor="ctr"/>
          <a:lstStyle/>
          <a:p>
            <a:pPr>
              <a:defRPr sz="3200"/>
            </a:pPr>
            <a:endParaRPr sz="3200"/>
          </a:p>
        </p:txBody>
      </p:sp>
      <p:sp>
        <p:nvSpPr>
          <p:cNvPr id="2" name="TextBox 1">
            <a:extLst>
              <a:ext uri="{FF2B5EF4-FFF2-40B4-BE49-F238E27FC236}">
                <a16:creationId xmlns:a16="http://schemas.microsoft.com/office/drawing/2014/main" id="{C701EC78-D033-BB4A-A73F-F7CB666533F0}"/>
              </a:ext>
            </a:extLst>
          </p:cNvPr>
          <p:cNvSpPr txBox="1"/>
          <p:nvPr/>
        </p:nvSpPr>
        <p:spPr>
          <a:xfrm>
            <a:off x="907837" y="7030500"/>
            <a:ext cx="22566739" cy="7598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3" tIns="71433" rIns="71433" bIns="71433" numCol="1" spcCol="38100" rtlCol="0" anchor="ctr">
            <a:spAutoFit/>
          </a:bodyPr>
          <a:lstStyle/>
          <a:p>
            <a:endParaRPr lang="ru-RU" sz="4000" dirty="0"/>
          </a:p>
        </p:txBody>
      </p:sp>
      <p:sp>
        <p:nvSpPr>
          <p:cNvPr id="6" name="TextBox 5">
            <a:extLst>
              <a:ext uri="{FF2B5EF4-FFF2-40B4-BE49-F238E27FC236}">
                <a16:creationId xmlns:a16="http://schemas.microsoft.com/office/drawing/2014/main" id="{5F7B823B-BD17-BB41-97F0-09D72137045A}"/>
              </a:ext>
            </a:extLst>
          </p:cNvPr>
          <p:cNvSpPr txBox="1"/>
          <p:nvPr/>
        </p:nvSpPr>
        <p:spPr>
          <a:xfrm>
            <a:off x="2204615" y="2287529"/>
            <a:ext cx="19917623" cy="6982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3" tIns="71433" rIns="71433" bIns="71433" numCol="1" spcCol="38100" rtlCol="0" anchor="ctr">
            <a:spAutoFit/>
          </a:bodyPr>
          <a:lstStyle/>
          <a:p>
            <a:r>
              <a:rPr lang="ru-RU" sz="3600" dirty="0"/>
              <a:t>Цель - улучшить ресурсное обеспечение программы, в основном материально-техническое</a:t>
            </a:r>
            <a:endParaRPr lang="ru-RU" sz="3600" dirty="0">
              <a:latin typeface="+mj-lt"/>
              <a:ea typeface="+mj-ea"/>
              <a:cs typeface="+mj-cs"/>
              <a:sym typeface="Helvetica Light"/>
            </a:endParaRPr>
          </a:p>
        </p:txBody>
      </p:sp>
      <p:sp>
        <p:nvSpPr>
          <p:cNvPr id="7" name="TextBox 6">
            <a:extLst>
              <a:ext uri="{FF2B5EF4-FFF2-40B4-BE49-F238E27FC236}">
                <a16:creationId xmlns:a16="http://schemas.microsoft.com/office/drawing/2014/main" id="{9499D6D5-4E4C-5B4E-9D1A-D25653800D0A}"/>
              </a:ext>
            </a:extLst>
          </p:cNvPr>
          <p:cNvSpPr txBox="1"/>
          <p:nvPr/>
        </p:nvSpPr>
        <p:spPr>
          <a:xfrm>
            <a:off x="2578528" y="3467032"/>
            <a:ext cx="18270528" cy="1252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3" tIns="71433" rIns="71433" bIns="71433" numCol="1" spcCol="38100" rtlCol="0" anchor="ctr">
            <a:spAutoFit/>
          </a:bodyPr>
          <a:lstStyle/>
          <a:p>
            <a:pPr algn="ctr" defTabSz="821479" hangingPunct="0"/>
            <a:r>
              <a:rPr lang="ru-RU" sz="3600" dirty="0">
                <a:latin typeface="+mj-lt"/>
                <a:ea typeface="+mj-ea"/>
                <a:cs typeface="+mj-cs"/>
                <a:sym typeface="Helvetica Light"/>
              </a:rPr>
              <a:t>Базовая организация разрабатывают сетевую образовательную программу и заключает договор о сетевой форме с организацией-участником</a:t>
            </a:r>
          </a:p>
        </p:txBody>
      </p:sp>
      <p:sp>
        <p:nvSpPr>
          <p:cNvPr id="8" name="TextBox 7">
            <a:extLst>
              <a:ext uri="{FF2B5EF4-FFF2-40B4-BE49-F238E27FC236}">
                <a16:creationId xmlns:a16="http://schemas.microsoft.com/office/drawing/2014/main" id="{DE1FF13F-96F8-C644-AF30-46BE210D4118}"/>
              </a:ext>
            </a:extLst>
          </p:cNvPr>
          <p:cNvSpPr txBox="1"/>
          <p:nvPr/>
        </p:nvSpPr>
        <p:spPr>
          <a:xfrm>
            <a:off x="1588335" y="7004520"/>
            <a:ext cx="21102159" cy="6982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3" tIns="71433" rIns="71433" bIns="71433" numCol="1" spcCol="38100" rtlCol="0" anchor="ctr">
            <a:spAutoFit/>
          </a:bodyPr>
          <a:lstStyle/>
          <a:p>
            <a:pPr algn="ctr" defTabSz="821479" hangingPunct="0"/>
            <a:r>
              <a:rPr lang="ru-RU" sz="3600" dirty="0">
                <a:latin typeface="+mj-lt"/>
                <a:ea typeface="+mj-ea"/>
                <a:cs typeface="+mj-cs"/>
                <a:sym typeface="Helvetica Light"/>
              </a:rPr>
              <a:t>Обучающиес</a:t>
            </a:r>
            <a:r>
              <a:rPr lang="ru-RU" sz="3600" dirty="0"/>
              <a:t>я зачисляются только в базовую организацию</a:t>
            </a:r>
            <a:endParaRPr lang="ru-RU" sz="3600" dirty="0">
              <a:latin typeface="+mj-lt"/>
              <a:ea typeface="+mj-ea"/>
              <a:cs typeface="+mj-cs"/>
              <a:sym typeface="Helvetica Light"/>
            </a:endParaRPr>
          </a:p>
        </p:txBody>
      </p:sp>
      <p:sp>
        <p:nvSpPr>
          <p:cNvPr id="9" name="TextBox 8">
            <a:extLst>
              <a:ext uri="{FF2B5EF4-FFF2-40B4-BE49-F238E27FC236}">
                <a16:creationId xmlns:a16="http://schemas.microsoft.com/office/drawing/2014/main" id="{9EEFD3FB-48AD-7343-9384-7D24C79CF8D5}"/>
              </a:ext>
            </a:extLst>
          </p:cNvPr>
          <p:cNvSpPr txBox="1"/>
          <p:nvPr/>
        </p:nvSpPr>
        <p:spPr>
          <a:xfrm>
            <a:off x="3074630" y="8340871"/>
            <a:ext cx="18129569" cy="6982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3" tIns="71433" rIns="71433" bIns="71433" numCol="1" spcCol="38100" rtlCol="0" anchor="ctr">
            <a:spAutoFit/>
          </a:bodyPr>
          <a:lstStyle/>
          <a:p>
            <a:pPr algn="ctr" defTabSz="821479" hangingPunct="0"/>
            <a:r>
              <a:rPr lang="ru-RU" sz="3600" dirty="0">
                <a:latin typeface="+mj-lt"/>
                <a:ea typeface="+mj-ea"/>
                <a:cs typeface="+mj-cs"/>
                <a:sym typeface="Helvetica Light"/>
              </a:rPr>
              <a:t>Осуществляется на безвозмездной основе (*), если не оговорено договором другое</a:t>
            </a:r>
          </a:p>
        </p:txBody>
      </p:sp>
      <p:sp>
        <p:nvSpPr>
          <p:cNvPr id="10" name="TextBox 9">
            <a:extLst>
              <a:ext uri="{FF2B5EF4-FFF2-40B4-BE49-F238E27FC236}">
                <a16:creationId xmlns:a16="http://schemas.microsoft.com/office/drawing/2014/main" id="{A56352F9-0802-BC44-822E-2171DECC5977}"/>
              </a:ext>
            </a:extLst>
          </p:cNvPr>
          <p:cNvSpPr txBox="1"/>
          <p:nvPr/>
        </p:nvSpPr>
        <p:spPr>
          <a:xfrm>
            <a:off x="2991688" y="9076255"/>
            <a:ext cx="18295449" cy="6982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3" tIns="71433" rIns="71433" bIns="71433" numCol="1" spcCol="38100" rtlCol="0" anchor="ctr">
            <a:spAutoFit/>
          </a:bodyPr>
          <a:lstStyle/>
          <a:p>
            <a:pPr algn="ctr" defTabSz="821479" hangingPunct="0"/>
            <a:r>
              <a:rPr lang="ru-RU" sz="3600" dirty="0">
                <a:latin typeface="+mj-lt"/>
                <a:ea typeface="+mj-ea"/>
                <a:cs typeface="+mj-cs"/>
                <a:sym typeface="Helvetica Light"/>
              </a:rPr>
              <a:t>Организация-участник не вправе взимать плату с обучающихся за часть программы</a:t>
            </a:r>
          </a:p>
        </p:txBody>
      </p:sp>
      <p:sp>
        <p:nvSpPr>
          <p:cNvPr id="12" name="TextBox 11">
            <a:extLst>
              <a:ext uri="{FF2B5EF4-FFF2-40B4-BE49-F238E27FC236}">
                <a16:creationId xmlns:a16="http://schemas.microsoft.com/office/drawing/2014/main" id="{78F31A0C-D2F2-DF46-A08E-78441C9B090B}"/>
              </a:ext>
            </a:extLst>
          </p:cNvPr>
          <p:cNvSpPr txBox="1"/>
          <p:nvPr/>
        </p:nvSpPr>
        <p:spPr>
          <a:xfrm>
            <a:off x="1640127" y="5211754"/>
            <a:ext cx="21102159" cy="1252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3" tIns="71433" rIns="71433" bIns="71433" numCol="1" spcCol="38100" rtlCol="0" anchor="ctr">
            <a:spAutoFit/>
          </a:bodyPr>
          <a:lstStyle/>
          <a:p>
            <a:pPr algn="ctr" defTabSz="821479" hangingPunct="0"/>
            <a:r>
              <a:rPr lang="ru-RU" sz="3600" dirty="0"/>
              <a:t>Организация, обладающая ресурсами, может не иметь лицензии на образовательную деятельность</a:t>
            </a:r>
            <a:endParaRPr lang="ru-RU" sz="3600" dirty="0">
              <a:latin typeface="+mj-lt"/>
              <a:ea typeface="+mj-ea"/>
              <a:cs typeface="+mj-cs"/>
              <a:sym typeface="Helvetica Light"/>
            </a:endParaRPr>
          </a:p>
        </p:txBody>
      </p:sp>
      <p:sp>
        <p:nvSpPr>
          <p:cNvPr id="4" name="TextBox 3">
            <a:extLst>
              <a:ext uri="{FF2B5EF4-FFF2-40B4-BE49-F238E27FC236}">
                <a16:creationId xmlns:a16="http://schemas.microsoft.com/office/drawing/2014/main" id="{082B67CD-0BF8-4E4A-9E70-4781105D54CB}"/>
              </a:ext>
            </a:extLst>
          </p:cNvPr>
          <p:cNvSpPr txBox="1"/>
          <p:nvPr/>
        </p:nvSpPr>
        <p:spPr>
          <a:xfrm>
            <a:off x="907837" y="12561838"/>
            <a:ext cx="23084140" cy="2308324"/>
          </a:xfrm>
          <a:prstGeom prst="rect">
            <a:avLst/>
          </a:prstGeom>
          <a:noFill/>
        </p:spPr>
        <p:txBody>
          <a:bodyPr wrap="none" rtlCol="0">
            <a:spAutoFit/>
          </a:bodyPr>
          <a:lstStyle/>
          <a:p>
            <a:r>
              <a:rPr lang="ru-RU" sz="4800" b="1" dirty="0"/>
              <a:t>Примеры: сборы, слеты, форумы, выезды, практикумы, экспедиции и др.</a:t>
            </a:r>
          </a:p>
          <a:p>
            <a:endParaRPr lang="ru-RU" sz="4800" dirty="0"/>
          </a:p>
          <a:p>
            <a:endParaRPr lang="ru-RU" sz="4800" dirty="0"/>
          </a:p>
        </p:txBody>
      </p:sp>
      <p:sp>
        <p:nvSpPr>
          <p:cNvPr id="5" name="TextBox 4">
            <a:extLst>
              <a:ext uri="{FF2B5EF4-FFF2-40B4-BE49-F238E27FC236}">
                <a16:creationId xmlns:a16="http://schemas.microsoft.com/office/drawing/2014/main" id="{728E4322-BD61-F448-B3F4-1929C009D52E}"/>
              </a:ext>
            </a:extLst>
          </p:cNvPr>
          <p:cNvSpPr txBox="1"/>
          <p:nvPr/>
        </p:nvSpPr>
        <p:spPr>
          <a:xfrm>
            <a:off x="1" y="10674198"/>
            <a:ext cx="22942477" cy="1569660"/>
          </a:xfrm>
          <a:prstGeom prst="rect">
            <a:avLst/>
          </a:prstGeom>
          <a:noFill/>
        </p:spPr>
        <p:txBody>
          <a:bodyPr wrap="square" rtlCol="0">
            <a:spAutoFit/>
          </a:bodyPr>
          <a:lstStyle/>
          <a:p>
            <a:pPr algn="ctr"/>
            <a:r>
              <a:rPr lang="ru-RU" sz="4800" b="1" dirty="0"/>
              <a:t>Партнеры: организации культуры, спорта, здравоохранения, науки, природоохранные учреждения, предприятия, технопарки и др.</a:t>
            </a:r>
          </a:p>
        </p:txBody>
      </p:sp>
    </p:spTree>
    <p:extLst>
      <p:ext uri="{BB962C8B-B14F-4D97-AF65-F5344CB8AC3E}">
        <p14:creationId xmlns:p14="http://schemas.microsoft.com/office/powerpoint/2010/main" val="143209075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Очень крутой заголовок…"/>
          <p:cNvSpPr txBox="1"/>
          <p:nvPr/>
        </p:nvSpPr>
        <p:spPr>
          <a:xfrm>
            <a:off x="3190792" y="285868"/>
            <a:ext cx="21504973" cy="2313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3" tIns="71433" rIns="71433" bIns="71433"/>
          <a:lstStyle/>
          <a:p>
            <a:pPr algn="l">
              <a:defRPr sz="7000" b="1" cap="all">
                <a:solidFill>
                  <a:srgbClr val="253957"/>
                </a:solidFill>
                <a:latin typeface="+mn-lt"/>
                <a:ea typeface="+mn-ea"/>
                <a:cs typeface="+mn-cs"/>
                <a:sym typeface="Arial Narrow"/>
              </a:defRPr>
            </a:pPr>
            <a:r>
              <a:rPr lang="ru-RU" sz="7000" dirty="0"/>
              <a:t>механизмы реализации</a:t>
            </a:r>
            <a:endParaRPr sz="7000" dirty="0"/>
          </a:p>
          <a:p>
            <a:pPr algn="l">
              <a:defRPr sz="4200">
                <a:solidFill>
                  <a:srgbClr val="253957"/>
                </a:solidFill>
                <a:latin typeface="+mn-lt"/>
                <a:ea typeface="+mn-ea"/>
                <a:cs typeface="+mn-cs"/>
                <a:sym typeface="Arial Narrow"/>
              </a:defRPr>
            </a:pPr>
            <a:r>
              <a:rPr lang="ru-RU" sz="4200" dirty="0"/>
              <a:t>сетевой формы образовательной программы</a:t>
            </a:r>
            <a:endParaRPr sz="4200" dirty="0"/>
          </a:p>
        </p:txBody>
      </p:sp>
      <p:sp>
        <p:nvSpPr>
          <p:cNvPr id="75" name="Линия"/>
          <p:cNvSpPr/>
          <p:nvPr/>
        </p:nvSpPr>
        <p:spPr>
          <a:xfrm>
            <a:off x="1200988" y="2214865"/>
            <a:ext cx="21504973" cy="0"/>
          </a:xfrm>
          <a:prstGeom prst="line">
            <a:avLst/>
          </a:prstGeom>
          <a:ln w="12700">
            <a:solidFill>
              <a:srgbClr val="253957"/>
            </a:solidFill>
            <a:miter lim="400000"/>
          </a:ln>
        </p:spPr>
        <p:txBody>
          <a:bodyPr lIns="71433" tIns="71433" rIns="71433" bIns="71433" anchor="ctr"/>
          <a:lstStyle/>
          <a:p>
            <a:pPr>
              <a:defRPr sz="3200"/>
            </a:pPr>
            <a:endParaRPr sz="3200"/>
          </a:p>
        </p:txBody>
      </p:sp>
      <p:sp>
        <p:nvSpPr>
          <p:cNvPr id="5" name="TextBox 4">
            <a:extLst>
              <a:ext uri="{FF2B5EF4-FFF2-40B4-BE49-F238E27FC236}">
                <a16:creationId xmlns:a16="http://schemas.microsoft.com/office/drawing/2014/main" id="{208D4CA2-812A-4542-97AB-AB0AF6D91365}"/>
              </a:ext>
            </a:extLst>
          </p:cNvPr>
          <p:cNvSpPr txBox="1"/>
          <p:nvPr/>
        </p:nvSpPr>
        <p:spPr>
          <a:xfrm>
            <a:off x="1200988" y="3415112"/>
            <a:ext cx="12123525" cy="10300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3" tIns="71433" rIns="71433" bIns="71433" numCol="1" spcCol="38100" rtlCol="0" anchor="ctr">
            <a:spAutoFit/>
          </a:bodyPr>
          <a:lstStyle/>
          <a:p>
            <a:pPr marL="685757" indent="-685757">
              <a:buFont typeface="Arial" panose="020B0604020202020204" pitchFamily="34" charset="0"/>
              <a:buChar char="•"/>
            </a:pPr>
            <a:r>
              <a:rPr lang="ru-RU" sz="4400" dirty="0"/>
              <a:t>Программа реализуется совместно. Разработка и утверждение программы.</a:t>
            </a:r>
          </a:p>
          <a:p>
            <a:pPr marL="685757" indent="-685757">
              <a:buFont typeface="Arial" panose="020B0604020202020204" pitchFamily="34" charset="0"/>
              <a:buChar char="•"/>
            </a:pPr>
            <a:r>
              <a:rPr lang="ru-RU" sz="4400" dirty="0"/>
              <a:t>Для ведения деятельности на чужой территории – выполнены процедуры предоставления права пользования имуществом (договор)</a:t>
            </a:r>
          </a:p>
          <a:p>
            <a:pPr marL="685757" indent="-685757">
              <a:buFont typeface="Arial" panose="020B0604020202020204" pitchFamily="34" charset="0"/>
              <a:buChar char="•"/>
            </a:pPr>
            <a:r>
              <a:rPr lang="ru-RU" sz="4400" dirty="0"/>
              <a:t>Оформление финансирования работы с чужим контингентом (договор)</a:t>
            </a:r>
          </a:p>
          <a:p>
            <a:pPr marL="685757" indent="-685757">
              <a:buFont typeface="Arial" panose="020B0604020202020204" pitchFamily="34" charset="0"/>
              <a:buChar char="•"/>
            </a:pPr>
            <a:r>
              <a:rPr lang="ru-RU" sz="4400" dirty="0"/>
              <a:t>Договор о сетевой форме реализации образовательных программ</a:t>
            </a:r>
          </a:p>
          <a:p>
            <a:pPr marL="685757" indent="-685757">
              <a:buFont typeface="Arial" panose="020B0604020202020204" pitchFamily="34" charset="0"/>
              <a:buChar char="•"/>
            </a:pPr>
            <a:r>
              <a:rPr lang="ru-RU" sz="4400" dirty="0"/>
              <a:t>Изменение локальных актов (допуск на территорию, зачет и т.п.) </a:t>
            </a:r>
          </a:p>
          <a:p>
            <a:pPr marL="685757" indent="-685757">
              <a:buFont typeface="Arial" panose="020B0604020202020204" pitchFamily="34" charset="0"/>
              <a:buChar char="•"/>
            </a:pPr>
            <a:r>
              <a:rPr lang="ru-RU" sz="4400" dirty="0"/>
              <a:t>Соблюдение трудовых прав работников</a:t>
            </a:r>
          </a:p>
          <a:p>
            <a:pPr marL="685757" indent="-685757">
              <a:buFont typeface="Arial" panose="020B0604020202020204" pitchFamily="34" charset="0"/>
              <a:buChar char="•"/>
            </a:pPr>
            <a:r>
              <a:rPr lang="ru-RU" sz="4400" dirty="0"/>
              <a:t>Соблюдение прав обучающихся </a:t>
            </a:r>
          </a:p>
          <a:p>
            <a:pPr marL="685757" indent="-685757" defTabSz="821479" hangingPunct="0">
              <a:buFont typeface="Arial" panose="020B0604020202020204" pitchFamily="34" charset="0"/>
              <a:buChar char="•"/>
            </a:pPr>
            <a:endParaRPr lang="ru-RU" sz="4400" dirty="0">
              <a:latin typeface="+mj-lt"/>
              <a:ea typeface="+mj-ea"/>
              <a:cs typeface="+mj-cs"/>
              <a:sym typeface="Helvetica Light"/>
            </a:endParaRPr>
          </a:p>
        </p:txBody>
      </p:sp>
      <p:sp>
        <p:nvSpPr>
          <p:cNvPr id="6" name="Прямоугольник 5">
            <a:extLst>
              <a:ext uri="{FF2B5EF4-FFF2-40B4-BE49-F238E27FC236}">
                <a16:creationId xmlns:a16="http://schemas.microsoft.com/office/drawing/2014/main" id="{F46B2250-F673-9B47-8E9A-A6C89D2B91A4}"/>
              </a:ext>
            </a:extLst>
          </p:cNvPr>
          <p:cNvSpPr/>
          <p:nvPr/>
        </p:nvSpPr>
        <p:spPr>
          <a:xfrm>
            <a:off x="13943278" y="2705264"/>
            <a:ext cx="9000257" cy="12485213"/>
          </a:xfrm>
          <a:prstGeom prst="rect">
            <a:avLst/>
          </a:prstGeom>
        </p:spPr>
        <p:txBody>
          <a:bodyPr wrap="square">
            <a:spAutoFit/>
          </a:bodyPr>
          <a:lstStyle/>
          <a:p>
            <a:pPr algn="r"/>
            <a:r>
              <a:rPr lang="ru-RU" sz="4266" i="1" dirty="0">
                <a:latin typeface="Calibri" panose="020F0502020204030204" pitchFamily="34" charset="0"/>
              </a:rPr>
              <a:t>Что может учредитель?</a:t>
            </a:r>
          </a:p>
          <a:p>
            <a:pPr algn="r"/>
            <a:endParaRPr lang="ru-RU" sz="4266" i="1" dirty="0"/>
          </a:p>
          <a:p>
            <a:pPr marL="571466" indent="-571466">
              <a:buFont typeface="Arial" panose="020B0604020202020204" pitchFamily="34" charset="0"/>
              <a:buChar char="•"/>
            </a:pPr>
            <a:r>
              <a:rPr lang="ru-RU" sz="4800" dirty="0"/>
              <a:t>Одобрить. </a:t>
            </a:r>
          </a:p>
          <a:p>
            <a:pPr marL="571466" indent="-571466">
              <a:buFont typeface="Arial" panose="020B0604020202020204" pitchFamily="34" charset="0"/>
              <a:buChar char="•"/>
            </a:pPr>
            <a:r>
              <a:rPr lang="ru-RU" sz="4800" dirty="0"/>
              <a:t>Порекомендовать чужие успешные примеры. </a:t>
            </a:r>
          </a:p>
          <a:p>
            <a:pPr marL="571466" indent="-571466">
              <a:buFont typeface="Arial" panose="020B0604020202020204" pitchFamily="34" charset="0"/>
              <a:buChar char="•"/>
            </a:pPr>
            <a:r>
              <a:rPr lang="ru-RU" sz="4800" dirty="0"/>
              <a:t>Проинформировать общественность об успешной работе. </a:t>
            </a:r>
          </a:p>
          <a:p>
            <a:pPr marL="571466" indent="-571466">
              <a:buFont typeface="Arial" panose="020B0604020202020204" pitchFamily="34" charset="0"/>
              <a:buChar char="•"/>
            </a:pPr>
            <a:r>
              <a:rPr lang="ru-RU" sz="4800" dirty="0"/>
              <a:t>Возможно, финансово поддержать.</a:t>
            </a:r>
          </a:p>
          <a:p>
            <a:pPr marL="571466" indent="-571466">
              <a:buFont typeface="Arial" panose="020B0604020202020204" pitchFamily="34" charset="0"/>
              <a:buChar char="•"/>
            </a:pPr>
            <a:r>
              <a:rPr lang="ru-RU" sz="4800" dirty="0"/>
              <a:t>Скоординировать с партнером – другой подведомственной организацией</a:t>
            </a:r>
          </a:p>
          <a:p>
            <a:pPr algn="r"/>
            <a:br>
              <a:rPr lang="ru-RU" sz="4800" dirty="0"/>
            </a:br>
            <a:br>
              <a:rPr lang="ru-RU" sz="4800" dirty="0"/>
            </a:br>
            <a:endParaRPr lang="ru-RU" sz="4800" dirty="0"/>
          </a:p>
        </p:txBody>
      </p:sp>
      <p:sp>
        <p:nvSpPr>
          <p:cNvPr id="2" name="Прямоугольник 1">
            <a:extLst>
              <a:ext uri="{FF2B5EF4-FFF2-40B4-BE49-F238E27FC236}">
                <a16:creationId xmlns:a16="http://schemas.microsoft.com/office/drawing/2014/main" id="{2850003E-7A4C-214F-BC69-CD221AC1ADFC}"/>
              </a:ext>
            </a:extLst>
          </p:cNvPr>
          <p:cNvSpPr/>
          <p:nvPr/>
        </p:nvSpPr>
        <p:spPr>
          <a:xfrm>
            <a:off x="1809602" y="2471282"/>
            <a:ext cx="6650603" cy="769441"/>
          </a:xfrm>
          <a:prstGeom prst="rect">
            <a:avLst/>
          </a:prstGeom>
        </p:spPr>
        <p:txBody>
          <a:bodyPr wrap="none">
            <a:spAutoFit/>
          </a:bodyPr>
          <a:lstStyle/>
          <a:p>
            <a:pPr algn="r"/>
            <a:r>
              <a:rPr lang="ru-RU" sz="4400" i="1" dirty="0">
                <a:latin typeface="Calibri" panose="020F0502020204030204" pitchFamily="34" charset="0"/>
              </a:rPr>
              <a:t>Что может организация?</a:t>
            </a:r>
            <a:endParaRPr lang="ru-RU" sz="4400" i="1" dirty="0"/>
          </a:p>
        </p:txBody>
      </p:sp>
    </p:spTree>
    <p:extLst>
      <p:ext uri="{BB962C8B-B14F-4D97-AF65-F5344CB8AC3E}">
        <p14:creationId xmlns:p14="http://schemas.microsoft.com/office/powerpoint/2010/main" val="302296111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Очень крутой заголовок…"/>
          <p:cNvSpPr txBox="1"/>
          <p:nvPr/>
        </p:nvSpPr>
        <p:spPr>
          <a:xfrm>
            <a:off x="3334799" y="408852"/>
            <a:ext cx="21504973" cy="2313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3" tIns="71433" rIns="71433" bIns="71433"/>
          <a:lstStyle/>
          <a:p>
            <a:pPr algn="l">
              <a:defRPr sz="7000" b="1" cap="all">
                <a:solidFill>
                  <a:srgbClr val="253957"/>
                </a:solidFill>
                <a:latin typeface="+mn-lt"/>
                <a:ea typeface="+mn-ea"/>
                <a:cs typeface="+mn-cs"/>
                <a:sym typeface="Arial Narrow"/>
              </a:defRPr>
            </a:pPr>
            <a:r>
              <a:rPr lang="ru-RU" sz="7000" dirty="0"/>
              <a:t>Сетевое взаимодействие</a:t>
            </a:r>
            <a:endParaRPr sz="7000" dirty="0"/>
          </a:p>
          <a:p>
            <a:pPr algn="l">
              <a:defRPr sz="4200">
                <a:solidFill>
                  <a:srgbClr val="253957"/>
                </a:solidFill>
                <a:latin typeface="+mn-lt"/>
                <a:ea typeface="+mn-ea"/>
                <a:cs typeface="+mn-cs"/>
                <a:sym typeface="Arial Narrow"/>
              </a:defRPr>
            </a:pPr>
            <a:r>
              <a:rPr lang="ru-RU" sz="4200" dirty="0"/>
              <a:t>модели для сборки возможностей интенсивных форматов ДОД</a:t>
            </a:r>
            <a:endParaRPr sz="4200" dirty="0"/>
          </a:p>
        </p:txBody>
      </p:sp>
      <p:sp>
        <p:nvSpPr>
          <p:cNvPr id="75" name="Линия"/>
          <p:cNvSpPr/>
          <p:nvPr/>
        </p:nvSpPr>
        <p:spPr>
          <a:xfrm>
            <a:off x="1200988" y="2214865"/>
            <a:ext cx="21504973" cy="0"/>
          </a:xfrm>
          <a:prstGeom prst="line">
            <a:avLst/>
          </a:prstGeom>
          <a:ln w="12700">
            <a:solidFill>
              <a:srgbClr val="253957"/>
            </a:solidFill>
            <a:miter lim="400000"/>
          </a:ln>
        </p:spPr>
        <p:txBody>
          <a:bodyPr lIns="71433" tIns="71433" rIns="71433" bIns="71433" anchor="ctr"/>
          <a:lstStyle/>
          <a:p>
            <a:pPr>
              <a:defRPr sz="3200"/>
            </a:pPr>
            <a:endParaRPr sz="3200"/>
          </a:p>
        </p:txBody>
      </p:sp>
      <p:graphicFrame>
        <p:nvGraphicFramePr>
          <p:cNvPr id="8" name="Таблица 7">
            <a:extLst>
              <a:ext uri="{FF2B5EF4-FFF2-40B4-BE49-F238E27FC236}">
                <a16:creationId xmlns:a16="http://schemas.microsoft.com/office/drawing/2014/main" id="{16996808-A874-9A46-BA84-D6C05AB2ED27}"/>
              </a:ext>
            </a:extLst>
          </p:cNvPr>
          <p:cNvGraphicFramePr>
            <a:graphicFrameLocks noGrp="1"/>
          </p:cNvGraphicFramePr>
          <p:nvPr/>
        </p:nvGraphicFramePr>
        <p:xfrm>
          <a:off x="857825" y="3592102"/>
          <a:ext cx="22408785" cy="8227574"/>
        </p:xfrm>
        <a:graphic>
          <a:graphicData uri="http://schemas.openxmlformats.org/drawingml/2006/table">
            <a:tbl>
              <a:tblPr firstRow="1" firstCol="1" bandRow="1">
                <a:tableStyleId>{5C22544A-7EE6-4342-B048-85BDC9FD1C3A}</a:tableStyleId>
              </a:tblPr>
              <a:tblGrid>
                <a:gridCol w="4374337">
                  <a:extLst>
                    <a:ext uri="{9D8B030D-6E8A-4147-A177-3AD203B41FA5}">
                      <a16:colId xmlns:a16="http://schemas.microsoft.com/office/drawing/2014/main" val="20000"/>
                    </a:ext>
                  </a:extLst>
                </a:gridCol>
                <a:gridCol w="1295476">
                  <a:extLst>
                    <a:ext uri="{9D8B030D-6E8A-4147-A177-3AD203B41FA5}">
                      <a16:colId xmlns:a16="http://schemas.microsoft.com/office/drawing/2014/main" val="20001"/>
                    </a:ext>
                  </a:extLst>
                </a:gridCol>
                <a:gridCol w="8181742">
                  <a:extLst>
                    <a:ext uri="{9D8B030D-6E8A-4147-A177-3AD203B41FA5}">
                      <a16:colId xmlns:a16="http://schemas.microsoft.com/office/drawing/2014/main" val="20002"/>
                    </a:ext>
                  </a:extLst>
                </a:gridCol>
                <a:gridCol w="5504218">
                  <a:extLst>
                    <a:ext uri="{9D8B030D-6E8A-4147-A177-3AD203B41FA5}">
                      <a16:colId xmlns:a16="http://schemas.microsoft.com/office/drawing/2014/main" val="20003"/>
                    </a:ext>
                  </a:extLst>
                </a:gridCol>
                <a:gridCol w="3053012">
                  <a:extLst>
                    <a:ext uri="{9D8B030D-6E8A-4147-A177-3AD203B41FA5}">
                      <a16:colId xmlns:a16="http://schemas.microsoft.com/office/drawing/2014/main" val="20004"/>
                    </a:ext>
                  </a:extLst>
                </a:gridCol>
              </a:tblGrid>
              <a:tr h="1531927">
                <a:tc>
                  <a:txBody>
                    <a:bodyPr/>
                    <a:lstStyle/>
                    <a:p>
                      <a:pPr algn="ct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u-RU" sz="2800" dirty="0">
                          <a:ln>
                            <a:noFill/>
                          </a:ln>
                          <a:effectLst/>
                          <a:uFill>
                            <a:solidFill>
                              <a:srgbClr val="000000"/>
                            </a:solidFill>
                          </a:uFill>
                        </a:rPr>
                        <a:t>Название модели</a:t>
                      </a:r>
                      <a:endParaRPr lang="ru-RU" sz="2800" dirty="0">
                        <a:solidFill>
                          <a:srgbClr val="000000"/>
                        </a:solidFill>
                        <a:effectLst/>
                        <a:uFill>
                          <a:solidFill>
                            <a:srgbClr val="000000"/>
                          </a:solidFill>
                        </a:uFill>
                        <a:latin typeface="Calibri"/>
                        <a:ea typeface="Arial Unicode MS"/>
                        <a:cs typeface="Arial Unicode MS"/>
                      </a:endParaRPr>
                    </a:p>
                  </a:txBody>
                  <a:tcPr marL="32022" marR="32022" marT="0" marB="0"/>
                </a:tc>
                <a:tc>
                  <a:txBody>
                    <a:bodyPr/>
                    <a:lstStyle/>
                    <a:p>
                      <a:pPr algn="ct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u-RU" sz="2800" dirty="0">
                          <a:ln>
                            <a:noFill/>
                          </a:ln>
                          <a:effectLst/>
                          <a:uFill>
                            <a:solidFill>
                              <a:srgbClr val="000000"/>
                            </a:solidFill>
                          </a:uFill>
                        </a:rPr>
                        <a:t>ст.15 </a:t>
                      </a:r>
                    </a:p>
                    <a:p>
                      <a:pPr algn="ct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u-RU" sz="2800" dirty="0">
                          <a:ln>
                            <a:noFill/>
                          </a:ln>
                          <a:solidFill>
                            <a:schemeClr val="bg1"/>
                          </a:solidFill>
                          <a:effectLst/>
                          <a:uFill>
                            <a:solidFill>
                              <a:srgbClr val="000000"/>
                            </a:solidFill>
                          </a:uFill>
                          <a:latin typeface="Calibri"/>
                          <a:ea typeface="Arial Unicode MS"/>
                          <a:cs typeface="Arial Unicode MS"/>
                        </a:rPr>
                        <a:t>Сетевая форма</a:t>
                      </a:r>
                      <a:endParaRPr lang="ru-RU" sz="2800" dirty="0">
                        <a:solidFill>
                          <a:schemeClr val="bg1"/>
                        </a:solidFill>
                        <a:effectLst/>
                        <a:uFill>
                          <a:solidFill>
                            <a:srgbClr val="000000"/>
                          </a:solidFill>
                        </a:uFill>
                        <a:latin typeface="Calibri"/>
                        <a:ea typeface="Arial Unicode MS"/>
                        <a:cs typeface="Arial Unicode MS"/>
                      </a:endParaRPr>
                    </a:p>
                  </a:txBody>
                  <a:tcPr marL="32022" marR="32022" marT="0" marB="0"/>
                </a:tc>
                <a:tc>
                  <a:txBody>
                    <a:bodyPr/>
                    <a:lstStyle/>
                    <a:p>
                      <a:pPr algn="ct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u-RU" sz="2800" dirty="0">
                          <a:ln>
                            <a:noFill/>
                          </a:ln>
                          <a:effectLst/>
                          <a:uFill>
                            <a:solidFill>
                              <a:srgbClr val="000000"/>
                            </a:solidFill>
                          </a:uFill>
                        </a:rPr>
                        <a:t>Целесообразные партнеры</a:t>
                      </a:r>
                      <a:endParaRPr lang="ru-RU" sz="2800" dirty="0">
                        <a:solidFill>
                          <a:srgbClr val="000000"/>
                        </a:solidFill>
                        <a:effectLst/>
                        <a:uFill>
                          <a:solidFill>
                            <a:srgbClr val="000000"/>
                          </a:solidFill>
                        </a:uFill>
                        <a:latin typeface="Calibri"/>
                        <a:ea typeface="Arial Unicode MS"/>
                        <a:cs typeface="Arial Unicode MS"/>
                      </a:endParaRPr>
                    </a:p>
                  </a:txBody>
                  <a:tcPr marL="32022" marR="32022" marT="0" marB="0"/>
                </a:tc>
                <a:tc>
                  <a:txBody>
                    <a:bodyPr/>
                    <a:lstStyle/>
                    <a:p>
                      <a:pPr algn="ct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u-RU" sz="2800" dirty="0">
                          <a:ln>
                            <a:noFill/>
                          </a:ln>
                          <a:effectLst/>
                          <a:uFill>
                            <a:solidFill>
                              <a:srgbClr val="000000"/>
                            </a:solidFill>
                          </a:uFill>
                        </a:rPr>
                        <a:t>Целесообразные формы</a:t>
                      </a:r>
                      <a:endParaRPr lang="ru-RU" sz="2800" dirty="0">
                        <a:solidFill>
                          <a:srgbClr val="000000"/>
                        </a:solidFill>
                        <a:effectLst/>
                        <a:uFill>
                          <a:solidFill>
                            <a:srgbClr val="000000"/>
                          </a:solidFill>
                        </a:uFill>
                        <a:latin typeface="Calibri"/>
                        <a:ea typeface="Arial Unicode MS"/>
                        <a:cs typeface="Arial Unicode MS"/>
                      </a:endParaRPr>
                    </a:p>
                  </a:txBody>
                  <a:tcPr marL="32022" marR="32022" marT="0" marB="0"/>
                </a:tc>
                <a:tc>
                  <a:txBody>
                    <a:bodyPr/>
                    <a:lstStyle/>
                    <a:p>
                      <a:pPr algn="ct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u-RU" sz="2800" dirty="0">
                          <a:ln>
                            <a:noFill/>
                          </a:ln>
                          <a:effectLst/>
                          <a:uFill>
                            <a:solidFill>
                              <a:srgbClr val="000000"/>
                            </a:solidFill>
                          </a:uFill>
                        </a:rPr>
                        <a:t>Договорные отношения</a:t>
                      </a:r>
                      <a:endParaRPr lang="ru-RU" sz="2800" dirty="0">
                        <a:solidFill>
                          <a:srgbClr val="000000"/>
                        </a:solidFill>
                        <a:effectLst/>
                        <a:uFill>
                          <a:solidFill>
                            <a:srgbClr val="000000"/>
                          </a:solidFill>
                        </a:uFill>
                        <a:latin typeface="Calibri"/>
                        <a:ea typeface="Arial Unicode MS"/>
                        <a:cs typeface="Arial Unicode MS"/>
                      </a:endParaRPr>
                    </a:p>
                  </a:txBody>
                  <a:tcPr marL="32022" marR="32022" marT="0" marB="0"/>
                </a:tc>
                <a:extLst>
                  <a:ext uri="{0D108BD9-81ED-4DB2-BD59-A6C34878D82A}">
                    <a16:rowId xmlns:a16="http://schemas.microsoft.com/office/drawing/2014/main" val="10000"/>
                  </a:ext>
                </a:extLst>
              </a:tr>
              <a:tr h="4149415">
                <a:tc>
                  <a:txBody>
                    <a:bodyPr/>
                    <a:lstStyle/>
                    <a:p>
                      <a:pPr algn="ct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u-RU" sz="3200" b="1" dirty="0">
                          <a:ln>
                            <a:noFill/>
                          </a:ln>
                          <a:effectLst/>
                          <a:uFill>
                            <a:solidFill>
                              <a:srgbClr val="000000"/>
                            </a:solidFill>
                          </a:uFill>
                        </a:rPr>
                        <a:t>Использование результатов интеллектуальной деятельности</a:t>
                      </a:r>
                      <a:endParaRPr lang="ru-RU" sz="3200" b="1" dirty="0">
                        <a:solidFill>
                          <a:srgbClr val="000000"/>
                        </a:solidFill>
                        <a:effectLst/>
                        <a:uFill>
                          <a:solidFill>
                            <a:srgbClr val="000000"/>
                          </a:solidFill>
                        </a:uFill>
                        <a:latin typeface="Calibri"/>
                        <a:ea typeface="Arial Unicode MS"/>
                        <a:cs typeface="Arial Unicode MS"/>
                      </a:endParaRPr>
                    </a:p>
                  </a:txBody>
                  <a:tcPr marL="32022" marR="32022" marT="0" marB="0"/>
                </a:tc>
                <a:tc>
                  <a:txBody>
                    <a:bodyPr/>
                    <a:lstStyle/>
                    <a:p>
                      <a:pPr algn="ct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u-RU" sz="3200" dirty="0">
                          <a:ln>
                            <a:noFill/>
                          </a:ln>
                          <a:effectLst/>
                          <a:uFill>
                            <a:solidFill>
                              <a:srgbClr val="000000"/>
                            </a:solidFill>
                          </a:uFill>
                          <a:latin typeface="+mn-lt"/>
                        </a:rPr>
                        <a:t>нет</a:t>
                      </a:r>
                      <a:endParaRPr lang="ru-RU" sz="3200" dirty="0">
                        <a:solidFill>
                          <a:srgbClr val="000000"/>
                        </a:solidFill>
                        <a:effectLst/>
                        <a:uFill>
                          <a:solidFill>
                            <a:srgbClr val="000000"/>
                          </a:solidFill>
                        </a:uFill>
                        <a:latin typeface="+mn-lt"/>
                        <a:ea typeface="Arial Unicode MS"/>
                        <a:cs typeface="Arial Unicode MS"/>
                      </a:endParaRPr>
                    </a:p>
                  </a:txBody>
                  <a:tcPr marL="32022" marR="32022" marT="0" marB="0"/>
                </a:tc>
                <a:tc>
                  <a:txBody>
                    <a:bodyPr/>
                    <a:lstStyle/>
                    <a:p>
                      <a:pPr algn="ct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u-RU" sz="3200" dirty="0">
                          <a:ln>
                            <a:noFill/>
                          </a:ln>
                          <a:effectLst/>
                          <a:uFill>
                            <a:solidFill>
                              <a:srgbClr val="000000"/>
                            </a:solidFill>
                          </a:uFill>
                        </a:rPr>
                        <a:t>Организации высшего образования, коммерческие организации, научные организации, издательства</a:t>
                      </a:r>
                      <a:endParaRPr lang="ru-RU" sz="3200" dirty="0">
                        <a:solidFill>
                          <a:srgbClr val="000000"/>
                        </a:solidFill>
                        <a:effectLst/>
                        <a:uFill>
                          <a:solidFill>
                            <a:srgbClr val="000000"/>
                          </a:solidFill>
                        </a:uFill>
                        <a:latin typeface="Calibri"/>
                        <a:ea typeface="Arial Unicode MS"/>
                        <a:cs typeface="Arial Unicode MS"/>
                      </a:endParaRPr>
                    </a:p>
                  </a:txBody>
                  <a:tcPr marL="32022" marR="32022" marT="0" marB="0"/>
                </a:tc>
                <a:tc>
                  <a:txBody>
                    <a:bodyPr/>
                    <a:lstStyle/>
                    <a:p>
                      <a:pPr algn="ct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u-RU" sz="3200" dirty="0">
                          <a:ln>
                            <a:noFill/>
                          </a:ln>
                          <a:effectLst/>
                          <a:uFill>
                            <a:solidFill>
                              <a:srgbClr val="000000"/>
                            </a:solidFill>
                          </a:uFill>
                        </a:rPr>
                        <a:t>Модульная программа, образовательное мероприятие, </a:t>
                      </a:r>
                      <a:r>
                        <a:rPr lang="ru-RU" sz="3200" dirty="0" err="1">
                          <a:ln>
                            <a:noFill/>
                          </a:ln>
                          <a:effectLst/>
                          <a:uFill>
                            <a:solidFill>
                              <a:srgbClr val="000000"/>
                            </a:solidFill>
                          </a:uFill>
                        </a:rPr>
                        <a:t>профориентационное</a:t>
                      </a:r>
                      <a:r>
                        <a:rPr lang="ru-RU" sz="3200" dirty="0">
                          <a:ln>
                            <a:noFill/>
                          </a:ln>
                          <a:effectLst/>
                          <a:uFill>
                            <a:solidFill>
                              <a:srgbClr val="000000"/>
                            </a:solidFill>
                          </a:uFill>
                        </a:rPr>
                        <a:t> мероприятие</a:t>
                      </a:r>
                      <a:endParaRPr lang="ru-RU" sz="3200" dirty="0">
                        <a:solidFill>
                          <a:srgbClr val="000000"/>
                        </a:solidFill>
                        <a:effectLst/>
                        <a:uFill>
                          <a:solidFill>
                            <a:srgbClr val="000000"/>
                          </a:solidFill>
                        </a:uFill>
                        <a:latin typeface="Calibri"/>
                        <a:ea typeface="Arial Unicode MS"/>
                        <a:cs typeface="Arial Unicode MS"/>
                      </a:endParaRPr>
                    </a:p>
                  </a:txBody>
                  <a:tcPr marL="32022" marR="32022" marT="0" marB="0"/>
                </a:tc>
                <a:tc>
                  <a:txBody>
                    <a:bodyPr/>
                    <a:lstStyle/>
                    <a:p>
                      <a:pPr algn="ct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ru-RU" sz="3200" dirty="0">
                        <a:ln>
                          <a:noFill/>
                        </a:ln>
                        <a:effectLst/>
                        <a:uFill>
                          <a:solidFill>
                            <a:srgbClr val="000000"/>
                          </a:solidFill>
                        </a:uFill>
                      </a:endParaRPr>
                    </a:p>
                    <a:p>
                      <a:pPr algn="ct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u-RU" sz="3200" dirty="0">
                          <a:ln>
                            <a:noFill/>
                          </a:ln>
                          <a:effectLst/>
                          <a:uFill>
                            <a:solidFill>
                              <a:srgbClr val="000000"/>
                            </a:solidFill>
                          </a:uFill>
                        </a:rPr>
                        <a:t>Договор о сотрудничестве, лицензионный договор, договор об отчуждении и др.</a:t>
                      </a:r>
                      <a:endParaRPr lang="ru-RU" sz="3200" dirty="0">
                        <a:solidFill>
                          <a:srgbClr val="000000"/>
                        </a:solidFill>
                        <a:effectLst/>
                        <a:uFill>
                          <a:solidFill>
                            <a:srgbClr val="000000"/>
                          </a:solidFill>
                        </a:uFill>
                        <a:latin typeface="Calibri"/>
                        <a:ea typeface="Arial Unicode MS"/>
                        <a:cs typeface="Arial Unicode MS"/>
                      </a:endParaRPr>
                    </a:p>
                  </a:txBody>
                  <a:tcPr marL="32022" marR="32022" marT="0" marB="0"/>
                </a:tc>
                <a:extLst>
                  <a:ext uri="{0D108BD9-81ED-4DB2-BD59-A6C34878D82A}">
                    <a16:rowId xmlns:a16="http://schemas.microsoft.com/office/drawing/2014/main" val="10002"/>
                  </a:ext>
                </a:extLst>
              </a:tr>
              <a:tr h="2546232">
                <a:tc>
                  <a:txBody>
                    <a:bodyPr/>
                    <a:lstStyle/>
                    <a:p>
                      <a:pPr algn="ct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u-RU" sz="3200" b="1" dirty="0">
                          <a:ln>
                            <a:noFill/>
                          </a:ln>
                          <a:effectLst/>
                          <a:uFill>
                            <a:solidFill>
                              <a:srgbClr val="000000"/>
                            </a:solidFill>
                          </a:uFill>
                          <a:latin typeface="+mn-lt"/>
                        </a:rPr>
                        <a:t>Организационно-методическая поддержка</a:t>
                      </a:r>
                      <a:endParaRPr lang="ru-RU" sz="3200" b="1" dirty="0">
                        <a:solidFill>
                          <a:srgbClr val="000000"/>
                        </a:solidFill>
                        <a:effectLst/>
                        <a:uFill>
                          <a:solidFill>
                            <a:srgbClr val="000000"/>
                          </a:solidFill>
                        </a:uFill>
                        <a:latin typeface="+mn-lt"/>
                        <a:ea typeface="Arial Unicode MS"/>
                        <a:cs typeface="Arial Unicode MS"/>
                      </a:endParaRPr>
                    </a:p>
                  </a:txBody>
                  <a:tcPr marL="32022" marR="32022" marT="0" marB="0"/>
                </a:tc>
                <a:tc>
                  <a:txBody>
                    <a:bodyPr/>
                    <a:lstStyle/>
                    <a:p>
                      <a:pPr algn="ct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u-RU" sz="3200" dirty="0">
                          <a:ln>
                            <a:noFill/>
                          </a:ln>
                          <a:effectLst/>
                          <a:uFill>
                            <a:solidFill>
                              <a:srgbClr val="000000"/>
                            </a:solidFill>
                          </a:uFill>
                          <a:latin typeface="+mn-lt"/>
                        </a:rPr>
                        <a:t>нет</a:t>
                      </a:r>
                      <a:endParaRPr lang="ru-RU" sz="3200" dirty="0">
                        <a:solidFill>
                          <a:srgbClr val="000000"/>
                        </a:solidFill>
                        <a:effectLst/>
                        <a:uFill>
                          <a:solidFill>
                            <a:srgbClr val="000000"/>
                          </a:solidFill>
                        </a:uFill>
                        <a:latin typeface="+mn-lt"/>
                        <a:ea typeface="Arial Unicode MS"/>
                        <a:cs typeface="Arial Unicode MS"/>
                      </a:endParaRPr>
                    </a:p>
                  </a:txBody>
                  <a:tcPr marL="32022" marR="32022" marT="0" marB="0"/>
                </a:tc>
                <a:tc>
                  <a:txBody>
                    <a:bodyPr/>
                    <a:lstStyle/>
                    <a:p>
                      <a:pPr algn="ct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u-RU" sz="3200" dirty="0">
                          <a:ln>
                            <a:noFill/>
                          </a:ln>
                          <a:effectLst/>
                          <a:uFill>
                            <a:solidFill>
                              <a:srgbClr val="000000"/>
                            </a:solidFill>
                          </a:uFill>
                          <a:latin typeface="+mn-lt"/>
                        </a:rPr>
                        <a:t>Научные организации, организации высшего образования, ресурсные центры ДО, ассоциации, общественные организации и др.</a:t>
                      </a:r>
                      <a:endParaRPr lang="ru-RU" sz="3200" dirty="0">
                        <a:solidFill>
                          <a:srgbClr val="000000"/>
                        </a:solidFill>
                        <a:effectLst/>
                        <a:uFill>
                          <a:solidFill>
                            <a:srgbClr val="000000"/>
                          </a:solidFill>
                        </a:uFill>
                        <a:latin typeface="+mn-lt"/>
                        <a:ea typeface="Arial Unicode MS"/>
                        <a:cs typeface="Arial Unicode MS"/>
                      </a:endParaRPr>
                    </a:p>
                  </a:txBody>
                  <a:tcPr marL="32022" marR="32022" marT="0" marB="0"/>
                </a:tc>
                <a:tc>
                  <a:txBody>
                    <a:bodyPr/>
                    <a:lstStyle/>
                    <a:p>
                      <a:pPr algn="ct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u-RU" sz="3200" dirty="0">
                          <a:ln>
                            <a:noFill/>
                          </a:ln>
                          <a:effectLst/>
                          <a:uFill>
                            <a:solidFill>
                              <a:srgbClr val="000000"/>
                            </a:solidFill>
                          </a:uFill>
                          <a:latin typeface="+mn-lt"/>
                        </a:rPr>
                        <a:t>Тренинги, социальные мероприятия, волонтерские акции, экспедиции, мастер-классы</a:t>
                      </a:r>
                      <a:endParaRPr lang="ru-RU" sz="3200" dirty="0">
                        <a:solidFill>
                          <a:srgbClr val="000000"/>
                        </a:solidFill>
                        <a:effectLst/>
                        <a:uFill>
                          <a:solidFill>
                            <a:srgbClr val="000000"/>
                          </a:solidFill>
                        </a:uFill>
                        <a:latin typeface="+mn-lt"/>
                        <a:ea typeface="Arial Unicode MS"/>
                        <a:cs typeface="Arial Unicode MS"/>
                      </a:endParaRPr>
                    </a:p>
                  </a:txBody>
                  <a:tcPr marL="32022" marR="32022" marT="0" marB="0"/>
                </a:tc>
                <a:tc>
                  <a:txBody>
                    <a:bodyPr/>
                    <a:lstStyle/>
                    <a:p>
                      <a:pPr algn="ct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u-RU" sz="3200" dirty="0">
                          <a:ln>
                            <a:noFill/>
                          </a:ln>
                          <a:effectLst/>
                          <a:uFill>
                            <a:solidFill>
                              <a:srgbClr val="000000"/>
                            </a:solidFill>
                          </a:uFill>
                          <a:latin typeface="+mn-lt"/>
                        </a:rPr>
                        <a:t>Договор о сотрудничестве/ совместной деятельности</a:t>
                      </a:r>
                      <a:endParaRPr lang="ru-RU" sz="3200" dirty="0">
                        <a:solidFill>
                          <a:srgbClr val="000000"/>
                        </a:solidFill>
                        <a:effectLst/>
                        <a:uFill>
                          <a:solidFill>
                            <a:srgbClr val="000000"/>
                          </a:solidFill>
                        </a:uFill>
                        <a:latin typeface="+mn-lt"/>
                        <a:ea typeface="Arial Unicode MS"/>
                        <a:cs typeface="Arial Unicode MS"/>
                      </a:endParaRPr>
                    </a:p>
                  </a:txBody>
                  <a:tcPr marL="32022" marR="32022"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5462198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Очень крутой заголовок…"/>
          <p:cNvSpPr txBox="1"/>
          <p:nvPr/>
        </p:nvSpPr>
        <p:spPr>
          <a:xfrm>
            <a:off x="3334799" y="408852"/>
            <a:ext cx="21504973" cy="2313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3" tIns="71433" rIns="71433" bIns="71433"/>
          <a:lstStyle/>
          <a:p>
            <a:pPr algn="l">
              <a:defRPr sz="7000" b="1" cap="all">
                <a:solidFill>
                  <a:srgbClr val="253957"/>
                </a:solidFill>
                <a:latin typeface="+mn-lt"/>
                <a:ea typeface="+mn-ea"/>
                <a:cs typeface="+mn-cs"/>
                <a:sym typeface="Arial Narrow"/>
              </a:defRPr>
            </a:pPr>
            <a:r>
              <a:rPr lang="ru-RU" sz="7000" dirty="0"/>
              <a:t>Сетевое взаимодействие</a:t>
            </a:r>
            <a:endParaRPr sz="7000" dirty="0"/>
          </a:p>
          <a:p>
            <a:pPr algn="l">
              <a:defRPr sz="4200">
                <a:solidFill>
                  <a:srgbClr val="253957"/>
                </a:solidFill>
                <a:latin typeface="+mn-lt"/>
                <a:ea typeface="+mn-ea"/>
                <a:cs typeface="+mn-cs"/>
                <a:sym typeface="Arial Narrow"/>
              </a:defRPr>
            </a:pPr>
            <a:r>
              <a:rPr lang="ru-RU" sz="4200" dirty="0"/>
              <a:t>модели для сборки возможностей интенсивных форматов ДОД</a:t>
            </a:r>
            <a:endParaRPr sz="4200" dirty="0"/>
          </a:p>
        </p:txBody>
      </p:sp>
      <p:sp>
        <p:nvSpPr>
          <p:cNvPr id="75" name="Линия"/>
          <p:cNvSpPr/>
          <p:nvPr/>
        </p:nvSpPr>
        <p:spPr>
          <a:xfrm>
            <a:off x="1200988" y="2214865"/>
            <a:ext cx="21504973" cy="0"/>
          </a:xfrm>
          <a:prstGeom prst="line">
            <a:avLst/>
          </a:prstGeom>
          <a:ln w="12700">
            <a:solidFill>
              <a:srgbClr val="253957"/>
            </a:solidFill>
            <a:miter lim="400000"/>
          </a:ln>
        </p:spPr>
        <p:txBody>
          <a:bodyPr lIns="71433" tIns="71433" rIns="71433" bIns="71433" anchor="ctr"/>
          <a:lstStyle/>
          <a:p>
            <a:pPr>
              <a:defRPr sz="3200"/>
            </a:pPr>
            <a:endParaRPr sz="3200"/>
          </a:p>
        </p:txBody>
      </p:sp>
      <p:graphicFrame>
        <p:nvGraphicFramePr>
          <p:cNvPr id="6" name="Таблица 5">
            <a:extLst>
              <a:ext uri="{FF2B5EF4-FFF2-40B4-BE49-F238E27FC236}">
                <a16:creationId xmlns:a16="http://schemas.microsoft.com/office/drawing/2014/main" id="{8B399A80-7C0B-B94E-B9D9-1E966F767880}"/>
              </a:ext>
            </a:extLst>
          </p:cNvPr>
          <p:cNvGraphicFramePr>
            <a:graphicFrameLocks noGrp="1"/>
          </p:cNvGraphicFramePr>
          <p:nvPr/>
        </p:nvGraphicFramePr>
        <p:xfrm>
          <a:off x="994694" y="2721927"/>
          <a:ext cx="22313237" cy="8779165"/>
        </p:xfrm>
        <a:graphic>
          <a:graphicData uri="http://schemas.openxmlformats.org/drawingml/2006/table">
            <a:tbl>
              <a:tblPr firstRow="1" firstCol="1" bandRow="1">
                <a:tableStyleId>{5C22544A-7EE6-4342-B048-85BDC9FD1C3A}</a:tableStyleId>
              </a:tblPr>
              <a:tblGrid>
                <a:gridCol w="4606116">
                  <a:extLst>
                    <a:ext uri="{9D8B030D-6E8A-4147-A177-3AD203B41FA5}">
                      <a16:colId xmlns:a16="http://schemas.microsoft.com/office/drawing/2014/main" val="20000"/>
                    </a:ext>
                  </a:extLst>
                </a:gridCol>
                <a:gridCol w="1208161">
                  <a:extLst>
                    <a:ext uri="{9D8B030D-6E8A-4147-A177-3AD203B41FA5}">
                      <a16:colId xmlns:a16="http://schemas.microsoft.com/office/drawing/2014/main" val="20001"/>
                    </a:ext>
                  </a:extLst>
                </a:gridCol>
                <a:gridCol w="7570448">
                  <a:extLst>
                    <a:ext uri="{9D8B030D-6E8A-4147-A177-3AD203B41FA5}">
                      <a16:colId xmlns:a16="http://schemas.microsoft.com/office/drawing/2014/main" val="20002"/>
                    </a:ext>
                  </a:extLst>
                </a:gridCol>
                <a:gridCol w="4953464">
                  <a:extLst>
                    <a:ext uri="{9D8B030D-6E8A-4147-A177-3AD203B41FA5}">
                      <a16:colId xmlns:a16="http://schemas.microsoft.com/office/drawing/2014/main" val="20003"/>
                    </a:ext>
                  </a:extLst>
                </a:gridCol>
                <a:gridCol w="3975048">
                  <a:extLst>
                    <a:ext uri="{9D8B030D-6E8A-4147-A177-3AD203B41FA5}">
                      <a16:colId xmlns:a16="http://schemas.microsoft.com/office/drawing/2014/main" val="20004"/>
                    </a:ext>
                  </a:extLst>
                </a:gridCol>
              </a:tblGrid>
              <a:tr h="1075997">
                <a:tc>
                  <a:txBody>
                    <a:bodyPr/>
                    <a:lstStyle/>
                    <a:p>
                      <a:pPr algn="ct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u-RU" sz="2900" dirty="0">
                          <a:ln>
                            <a:noFill/>
                          </a:ln>
                          <a:effectLst/>
                          <a:uFill>
                            <a:solidFill>
                              <a:srgbClr val="000000"/>
                            </a:solidFill>
                          </a:uFill>
                        </a:rPr>
                        <a:t>Название модели</a:t>
                      </a:r>
                      <a:endParaRPr lang="ru-RU" sz="2900" dirty="0">
                        <a:solidFill>
                          <a:srgbClr val="000000"/>
                        </a:solidFill>
                        <a:effectLst/>
                        <a:uFill>
                          <a:solidFill>
                            <a:srgbClr val="000000"/>
                          </a:solidFill>
                        </a:uFill>
                        <a:latin typeface="Calibri"/>
                        <a:ea typeface="Arial Unicode MS"/>
                        <a:cs typeface="Arial Unicode MS"/>
                      </a:endParaRPr>
                    </a:p>
                  </a:txBody>
                  <a:tcPr marL="32022" marR="32022" marT="0" marB="0"/>
                </a:tc>
                <a:tc>
                  <a:txBody>
                    <a:bodyPr/>
                    <a:lstStyle/>
                    <a:p>
                      <a:pPr algn="ct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u-RU" sz="1900" dirty="0">
                          <a:ln>
                            <a:noFill/>
                          </a:ln>
                          <a:effectLst/>
                          <a:uFill>
                            <a:solidFill>
                              <a:srgbClr val="000000"/>
                            </a:solidFill>
                          </a:uFill>
                        </a:rPr>
                        <a:t>Сетевая форма</a:t>
                      </a:r>
                    </a:p>
                    <a:p>
                      <a:pPr algn="ct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u-RU" sz="1900" dirty="0">
                          <a:ln>
                            <a:noFill/>
                          </a:ln>
                          <a:effectLst/>
                          <a:uFill>
                            <a:solidFill>
                              <a:srgbClr val="000000"/>
                            </a:solidFill>
                          </a:uFill>
                        </a:rPr>
                        <a:t>ст.15 </a:t>
                      </a:r>
                      <a:endParaRPr lang="ru-RU" sz="1900" dirty="0">
                        <a:solidFill>
                          <a:srgbClr val="000000"/>
                        </a:solidFill>
                        <a:effectLst/>
                        <a:uFill>
                          <a:solidFill>
                            <a:srgbClr val="000000"/>
                          </a:solidFill>
                        </a:uFill>
                        <a:latin typeface="Calibri"/>
                        <a:ea typeface="Arial Unicode MS"/>
                        <a:cs typeface="Arial Unicode MS"/>
                      </a:endParaRPr>
                    </a:p>
                  </a:txBody>
                  <a:tcPr marL="32022" marR="32022" marT="0" marB="0"/>
                </a:tc>
                <a:tc>
                  <a:txBody>
                    <a:bodyPr/>
                    <a:lstStyle/>
                    <a:p>
                      <a:pPr algn="ct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u-RU" sz="2900" dirty="0">
                          <a:ln>
                            <a:noFill/>
                          </a:ln>
                          <a:effectLst/>
                          <a:uFill>
                            <a:solidFill>
                              <a:srgbClr val="000000"/>
                            </a:solidFill>
                          </a:uFill>
                        </a:rPr>
                        <a:t>Целесообразные партнеры</a:t>
                      </a:r>
                      <a:endParaRPr lang="ru-RU" sz="2900" dirty="0">
                        <a:solidFill>
                          <a:srgbClr val="000000"/>
                        </a:solidFill>
                        <a:effectLst/>
                        <a:uFill>
                          <a:solidFill>
                            <a:srgbClr val="000000"/>
                          </a:solidFill>
                        </a:uFill>
                        <a:latin typeface="Calibri"/>
                        <a:ea typeface="Arial Unicode MS"/>
                        <a:cs typeface="Arial Unicode MS"/>
                      </a:endParaRPr>
                    </a:p>
                  </a:txBody>
                  <a:tcPr marL="32022" marR="32022" marT="0" marB="0"/>
                </a:tc>
                <a:tc>
                  <a:txBody>
                    <a:bodyPr/>
                    <a:lstStyle/>
                    <a:p>
                      <a:pPr algn="ct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u-RU" sz="2900" dirty="0">
                          <a:ln>
                            <a:noFill/>
                          </a:ln>
                          <a:effectLst/>
                          <a:uFill>
                            <a:solidFill>
                              <a:srgbClr val="000000"/>
                            </a:solidFill>
                          </a:uFill>
                        </a:rPr>
                        <a:t>Целесообразные формы</a:t>
                      </a:r>
                      <a:endParaRPr lang="ru-RU" sz="2900" dirty="0">
                        <a:solidFill>
                          <a:srgbClr val="000000"/>
                        </a:solidFill>
                        <a:effectLst/>
                        <a:uFill>
                          <a:solidFill>
                            <a:srgbClr val="000000"/>
                          </a:solidFill>
                        </a:uFill>
                        <a:latin typeface="Calibri"/>
                        <a:ea typeface="Arial Unicode MS"/>
                        <a:cs typeface="Arial Unicode MS"/>
                      </a:endParaRPr>
                    </a:p>
                  </a:txBody>
                  <a:tcPr marL="32022" marR="32022" marT="0" marB="0"/>
                </a:tc>
                <a:tc>
                  <a:txBody>
                    <a:bodyPr/>
                    <a:lstStyle/>
                    <a:p>
                      <a:pPr algn="ct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u-RU" sz="2900" dirty="0">
                          <a:ln>
                            <a:noFill/>
                          </a:ln>
                          <a:effectLst/>
                          <a:uFill>
                            <a:solidFill>
                              <a:srgbClr val="000000"/>
                            </a:solidFill>
                          </a:uFill>
                        </a:rPr>
                        <a:t>Договорные отношения</a:t>
                      </a:r>
                      <a:endParaRPr lang="ru-RU" sz="2900" dirty="0">
                        <a:solidFill>
                          <a:srgbClr val="000000"/>
                        </a:solidFill>
                        <a:effectLst/>
                        <a:uFill>
                          <a:solidFill>
                            <a:srgbClr val="000000"/>
                          </a:solidFill>
                        </a:uFill>
                        <a:latin typeface="Calibri"/>
                        <a:ea typeface="Arial Unicode MS"/>
                        <a:cs typeface="Arial Unicode MS"/>
                      </a:endParaRPr>
                    </a:p>
                  </a:txBody>
                  <a:tcPr marL="32022" marR="32022" marT="0" marB="0"/>
                </a:tc>
                <a:extLst>
                  <a:ext uri="{0D108BD9-81ED-4DB2-BD59-A6C34878D82A}">
                    <a16:rowId xmlns:a16="http://schemas.microsoft.com/office/drawing/2014/main" val="10000"/>
                  </a:ext>
                </a:extLst>
              </a:tr>
              <a:tr h="3594811">
                <a:tc>
                  <a:txBody>
                    <a:bodyPr/>
                    <a:lstStyle/>
                    <a:p>
                      <a:pPr algn="ct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u-RU" sz="3700" b="1" dirty="0">
                          <a:ln>
                            <a:noFill/>
                          </a:ln>
                          <a:effectLst/>
                          <a:uFill>
                            <a:solidFill>
                              <a:srgbClr val="000000"/>
                            </a:solidFill>
                          </a:uFill>
                        </a:rPr>
                        <a:t>Кадровое донорство</a:t>
                      </a:r>
                      <a:endParaRPr lang="ru-RU" sz="3700" b="1" dirty="0">
                        <a:solidFill>
                          <a:srgbClr val="000000"/>
                        </a:solidFill>
                        <a:effectLst/>
                        <a:uFill>
                          <a:solidFill>
                            <a:srgbClr val="000000"/>
                          </a:solidFill>
                        </a:uFill>
                        <a:latin typeface="Calibri"/>
                        <a:ea typeface="Arial Unicode MS"/>
                        <a:cs typeface="Arial Unicode MS"/>
                      </a:endParaRPr>
                    </a:p>
                  </a:txBody>
                  <a:tcPr marL="32022" marR="32022" marT="0" marB="0"/>
                </a:tc>
                <a:tc>
                  <a:txBody>
                    <a:bodyPr/>
                    <a:lstStyle/>
                    <a:p>
                      <a:pPr algn="ct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u-RU" sz="3200" dirty="0">
                          <a:ln>
                            <a:noFill/>
                          </a:ln>
                          <a:effectLst/>
                          <a:uFill>
                            <a:solidFill>
                              <a:srgbClr val="000000"/>
                            </a:solidFill>
                          </a:uFill>
                          <a:latin typeface="+mn-lt"/>
                        </a:rPr>
                        <a:t>нет</a:t>
                      </a:r>
                      <a:endParaRPr lang="ru-RU" sz="3200" dirty="0">
                        <a:solidFill>
                          <a:srgbClr val="000000"/>
                        </a:solidFill>
                        <a:effectLst/>
                        <a:uFill>
                          <a:solidFill>
                            <a:srgbClr val="000000"/>
                          </a:solidFill>
                        </a:uFill>
                        <a:latin typeface="+mn-lt"/>
                        <a:ea typeface="Arial Unicode MS"/>
                        <a:cs typeface="Arial Unicode MS"/>
                      </a:endParaRPr>
                    </a:p>
                  </a:txBody>
                  <a:tcPr marL="32022" marR="32022" marT="0" marB="0"/>
                </a:tc>
                <a:tc>
                  <a:txBody>
                    <a:bodyPr/>
                    <a:lstStyle/>
                    <a:p>
                      <a:pPr algn="ct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u-RU" sz="3200" dirty="0">
                          <a:ln>
                            <a:noFill/>
                          </a:ln>
                          <a:effectLst/>
                          <a:uFill>
                            <a:solidFill>
                              <a:srgbClr val="000000"/>
                            </a:solidFill>
                          </a:uFill>
                        </a:rPr>
                        <a:t>Организации культуры, спорта, науки, высшего и профессионального образования, предприятия</a:t>
                      </a:r>
                      <a:endParaRPr lang="ru-RU" sz="3200" dirty="0">
                        <a:solidFill>
                          <a:srgbClr val="000000"/>
                        </a:solidFill>
                        <a:effectLst/>
                        <a:uFill>
                          <a:solidFill>
                            <a:srgbClr val="000000"/>
                          </a:solidFill>
                        </a:uFill>
                        <a:latin typeface="Calibri"/>
                        <a:ea typeface="Arial Unicode MS"/>
                        <a:cs typeface="Arial Unicode MS"/>
                      </a:endParaRPr>
                    </a:p>
                  </a:txBody>
                  <a:tcPr marL="32022" marR="32022" marT="0" marB="0"/>
                </a:tc>
                <a:tc>
                  <a:txBody>
                    <a:bodyPr/>
                    <a:lstStyle/>
                    <a:p>
                      <a:pPr algn="ct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u-RU" sz="2900" dirty="0">
                          <a:ln>
                            <a:noFill/>
                          </a:ln>
                          <a:effectLst/>
                          <a:uFill>
                            <a:solidFill>
                              <a:srgbClr val="000000"/>
                            </a:solidFill>
                          </a:uFill>
                        </a:rPr>
                        <a:t>Краткосрочные дополнительные общеобразовательные программы разных уровней, лагеря, сезонные школы</a:t>
                      </a:r>
                      <a:endParaRPr lang="ru-RU" sz="2900" dirty="0">
                        <a:solidFill>
                          <a:srgbClr val="000000"/>
                        </a:solidFill>
                        <a:effectLst/>
                        <a:uFill>
                          <a:solidFill>
                            <a:srgbClr val="000000"/>
                          </a:solidFill>
                        </a:uFill>
                        <a:latin typeface="Calibri"/>
                        <a:ea typeface="Arial Unicode MS"/>
                        <a:cs typeface="Arial Unicode MS"/>
                      </a:endParaRPr>
                    </a:p>
                  </a:txBody>
                  <a:tcPr marL="32022" marR="32022" marT="0" marB="0"/>
                </a:tc>
                <a:tc>
                  <a:txBody>
                    <a:bodyPr/>
                    <a:lstStyle/>
                    <a:p>
                      <a:pPr algn="ct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u-RU" sz="2900">
                          <a:ln>
                            <a:noFill/>
                          </a:ln>
                          <a:effectLst/>
                          <a:uFill>
                            <a:solidFill>
                              <a:srgbClr val="000000"/>
                            </a:solidFill>
                          </a:uFill>
                        </a:rPr>
                        <a:t>Договор о сотрудничестве/ совместной деятельности, срочный трудовой договор, гражданско-правовой договор</a:t>
                      </a:r>
                      <a:endParaRPr lang="ru-RU" sz="2900">
                        <a:solidFill>
                          <a:srgbClr val="000000"/>
                        </a:solidFill>
                        <a:effectLst/>
                        <a:uFill>
                          <a:solidFill>
                            <a:srgbClr val="000000"/>
                          </a:solidFill>
                        </a:uFill>
                        <a:latin typeface="Calibri"/>
                        <a:ea typeface="Arial Unicode MS"/>
                        <a:cs typeface="Arial Unicode MS"/>
                      </a:endParaRPr>
                    </a:p>
                  </a:txBody>
                  <a:tcPr marL="32022" marR="32022" marT="0" marB="0"/>
                </a:tc>
                <a:extLst>
                  <a:ext uri="{0D108BD9-81ED-4DB2-BD59-A6C34878D82A}">
                    <a16:rowId xmlns:a16="http://schemas.microsoft.com/office/drawing/2014/main" val="10001"/>
                  </a:ext>
                </a:extLst>
              </a:tr>
              <a:tr h="4108357">
                <a:tc>
                  <a:txBody>
                    <a:bodyPr/>
                    <a:lstStyle/>
                    <a:p>
                      <a:pPr algn="ct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u-RU" sz="3700" b="1" dirty="0">
                          <a:ln>
                            <a:noFill/>
                          </a:ln>
                          <a:effectLst/>
                          <a:uFill>
                            <a:solidFill>
                              <a:srgbClr val="000000"/>
                            </a:solidFill>
                          </a:uFill>
                        </a:rPr>
                        <a:t>Аутсорсинг</a:t>
                      </a:r>
                      <a:endParaRPr lang="ru-RU" sz="3700" b="1" dirty="0">
                        <a:solidFill>
                          <a:srgbClr val="000000"/>
                        </a:solidFill>
                        <a:effectLst/>
                        <a:uFill>
                          <a:solidFill>
                            <a:srgbClr val="000000"/>
                          </a:solidFill>
                        </a:uFill>
                        <a:latin typeface="Calibri"/>
                        <a:ea typeface="Arial Unicode MS"/>
                        <a:cs typeface="Arial Unicode MS"/>
                      </a:endParaRPr>
                    </a:p>
                  </a:txBody>
                  <a:tcPr marL="32022" marR="32022" marT="0" marB="0"/>
                </a:tc>
                <a:tc>
                  <a:txBody>
                    <a:bodyPr/>
                    <a:lstStyle/>
                    <a:p>
                      <a:pPr algn="ct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u-RU" sz="3200" dirty="0">
                          <a:ln>
                            <a:noFill/>
                          </a:ln>
                          <a:effectLst/>
                          <a:uFill>
                            <a:solidFill>
                              <a:srgbClr val="000000"/>
                            </a:solidFill>
                          </a:uFill>
                          <a:latin typeface="+mn-lt"/>
                        </a:rPr>
                        <a:t>нет</a:t>
                      </a:r>
                      <a:endParaRPr lang="ru-RU" sz="2400" dirty="0">
                        <a:solidFill>
                          <a:srgbClr val="000000"/>
                        </a:solidFill>
                        <a:effectLst/>
                        <a:uFill>
                          <a:solidFill>
                            <a:srgbClr val="000000"/>
                          </a:solidFill>
                        </a:uFill>
                        <a:latin typeface="+mn-lt"/>
                        <a:ea typeface="Arial Unicode MS"/>
                        <a:cs typeface="Arial Unicode MS"/>
                      </a:endParaRPr>
                    </a:p>
                  </a:txBody>
                  <a:tcPr marL="32022" marR="32022" marT="0" marB="0"/>
                </a:tc>
                <a:tc>
                  <a:txBody>
                    <a:bodyPr/>
                    <a:lstStyle/>
                    <a:p>
                      <a:pPr algn="ct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u-RU" sz="3200" dirty="0">
                          <a:ln>
                            <a:noFill/>
                          </a:ln>
                          <a:effectLst/>
                          <a:uFill>
                            <a:solidFill>
                              <a:srgbClr val="000000"/>
                            </a:solidFill>
                          </a:uFill>
                        </a:rPr>
                        <a:t>Базы отдыха, туристические операторы, ДОЛ, организации культуры, науки и спорта</a:t>
                      </a:r>
                      <a:endParaRPr lang="ru-RU" sz="3200" dirty="0">
                        <a:solidFill>
                          <a:srgbClr val="000000"/>
                        </a:solidFill>
                        <a:effectLst/>
                        <a:uFill>
                          <a:solidFill>
                            <a:srgbClr val="000000"/>
                          </a:solidFill>
                        </a:uFill>
                        <a:latin typeface="Calibri"/>
                        <a:ea typeface="Arial Unicode MS"/>
                        <a:cs typeface="Arial Unicode MS"/>
                      </a:endParaRPr>
                    </a:p>
                  </a:txBody>
                  <a:tcPr marL="32022" marR="32022" marT="0" marB="0"/>
                </a:tc>
                <a:tc>
                  <a:txBody>
                    <a:bodyPr/>
                    <a:lstStyle/>
                    <a:p>
                      <a:pPr algn="ct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u-RU" sz="2900" dirty="0">
                          <a:ln>
                            <a:noFill/>
                          </a:ln>
                          <a:effectLst/>
                          <a:uFill>
                            <a:solidFill>
                              <a:srgbClr val="000000"/>
                            </a:solidFill>
                          </a:uFill>
                        </a:rPr>
                        <a:t>Лагерь, поход, выезд, сборы и соревнование</a:t>
                      </a:r>
                      <a:endParaRPr lang="ru-RU" sz="2900" dirty="0">
                        <a:solidFill>
                          <a:srgbClr val="000000"/>
                        </a:solidFill>
                        <a:effectLst/>
                        <a:uFill>
                          <a:solidFill>
                            <a:srgbClr val="000000"/>
                          </a:solidFill>
                        </a:uFill>
                        <a:latin typeface="Calibri"/>
                        <a:ea typeface="Arial Unicode MS"/>
                        <a:cs typeface="Arial Unicode MS"/>
                      </a:endParaRPr>
                    </a:p>
                  </a:txBody>
                  <a:tcPr marL="32022" marR="32022" marT="0" marB="0"/>
                </a:tc>
                <a:tc>
                  <a:txBody>
                    <a:bodyPr/>
                    <a:lstStyle/>
                    <a:p>
                      <a:pPr algn="ct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ru-RU" sz="2900" dirty="0">
                          <a:ln>
                            <a:noFill/>
                          </a:ln>
                          <a:effectLst/>
                          <a:uFill>
                            <a:solidFill>
                              <a:srgbClr val="000000"/>
                            </a:solidFill>
                          </a:uFill>
                        </a:rPr>
                        <a:t>Договор о сотрудничестве или сетевом взаимодействии, гражданско-правовой договор на выполнение услуг или работ</a:t>
                      </a:r>
                      <a:endParaRPr lang="ru-RU" sz="2900" dirty="0">
                        <a:solidFill>
                          <a:srgbClr val="000000"/>
                        </a:solidFill>
                        <a:effectLst/>
                        <a:uFill>
                          <a:solidFill>
                            <a:srgbClr val="000000"/>
                          </a:solidFill>
                        </a:uFill>
                        <a:latin typeface="Calibri"/>
                        <a:ea typeface="Arial Unicode MS"/>
                        <a:cs typeface="Arial Unicode MS"/>
                      </a:endParaRPr>
                    </a:p>
                  </a:txBody>
                  <a:tcPr marL="32022" marR="32022"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0866540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26525" y="4187459"/>
            <a:ext cx="21521740" cy="4842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3" tIns="71433" rIns="71433" bIns="71433"/>
          <a:lstStyle/>
          <a:p>
            <a:pPr marL="304781" indent="-304781">
              <a:spcBef>
                <a:spcPts val="2800"/>
              </a:spcBef>
              <a:buSzPct val="100000"/>
              <a:buAutoNum type="arabicPeriod"/>
              <a:defRPr sz="2800">
                <a:solidFill>
                  <a:srgbClr val="253957"/>
                </a:solidFill>
                <a:latin typeface="+mn-lt"/>
                <a:ea typeface="+mn-ea"/>
                <a:cs typeface="+mn-cs"/>
                <a:sym typeface="Arial Narrow"/>
              </a:defRPr>
            </a:pPr>
            <a:r>
              <a:rPr lang="ru-RU" sz="3600" dirty="0"/>
              <a:t> </a:t>
            </a:r>
            <a:r>
              <a:rPr lang="ru-RU" sz="4266" dirty="0"/>
              <a:t>Методические рекомендации по реализации сетевого взаимодействия (2015, 2019).</a:t>
            </a:r>
          </a:p>
          <a:p>
            <a:pPr marL="304781" indent="-304781">
              <a:spcBef>
                <a:spcPts val="2800"/>
              </a:spcBef>
              <a:buSzPct val="100000"/>
              <a:buAutoNum type="arabicPeriod"/>
              <a:defRPr sz="2800">
                <a:solidFill>
                  <a:srgbClr val="253957"/>
                </a:solidFill>
                <a:latin typeface="+mn-lt"/>
                <a:ea typeface="+mn-ea"/>
                <a:cs typeface="+mn-cs"/>
                <a:sym typeface="Arial Narrow"/>
              </a:defRPr>
            </a:pPr>
            <a:r>
              <a:rPr lang="ru-RU" sz="4266" dirty="0"/>
              <a:t> Целевая модель развития региональных систем дополнительного образования детей (2019)</a:t>
            </a:r>
          </a:p>
          <a:p>
            <a:pPr marL="304781" indent="-304781">
              <a:spcBef>
                <a:spcPts val="2800"/>
              </a:spcBef>
              <a:buSzPct val="100000"/>
              <a:buAutoNum type="arabicPeriod"/>
              <a:defRPr sz="2800">
                <a:solidFill>
                  <a:srgbClr val="253957"/>
                </a:solidFill>
                <a:latin typeface="+mn-lt"/>
                <a:ea typeface="+mn-ea"/>
                <a:cs typeface="+mn-cs"/>
                <a:sym typeface="Arial Narrow"/>
              </a:defRPr>
            </a:pPr>
            <a:r>
              <a:rPr lang="ru-RU" sz="4266" dirty="0"/>
              <a:t> Изменения ст.15, ст.91 Федерального закона №273 «Об образовании в РФ» (2020)</a:t>
            </a:r>
          </a:p>
          <a:p>
            <a:pPr marL="304781" indent="-304781">
              <a:spcBef>
                <a:spcPts val="2800"/>
              </a:spcBef>
              <a:buSzPct val="100000"/>
              <a:buAutoNum type="arabicPeriod"/>
              <a:defRPr sz="2800">
                <a:solidFill>
                  <a:srgbClr val="253957"/>
                </a:solidFill>
                <a:latin typeface="+mn-lt"/>
                <a:ea typeface="+mn-ea"/>
                <a:cs typeface="+mn-cs"/>
                <a:sym typeface="Arial Narrow"/>
              </a:defRPr>
            </a:pPr>
            <a:r>
              <a:rPr lang="ru-RU" sz="4266" dirty="0"/>
              <a:t> Порядок реализации образовательных программ в сетевой форме (2020)</a:t>
            </a:r>
          </a:p>
          <a:p>
            <a:pPr marL="304781" indent="-304781">
              <a:spcBef>
                <a:spcPts val="2800"/>
              </a:spcBef>
              <a:buSzPct val="100000"/>
              <a:buAutoNum type="arabicPeriod"/>
              <a:defRPr sz="2800">
                <a:solidFill>
                  <a:srgbClr val="253957"/>
                </a:solidFill>
                <a:latin typeface="+mn-lt"/>
                <a:ea typeface="+mn-ea"/>
                <a:cs typeface="+mn-cs"/>
                <a:sym typeface="Arial Narrow"/>
              </a:defRPr>
            </a:pPr>
            <a:r>
              <a:rPr lang="ru-RU" sz="4266" dirty="0"/>
              <a:t> Порядок зачета образовательных результатов (2020)</a:t>
            </a:r>
            <a:endParaRPr sz="4266" dirty="0"/>
          </a:p>
        </p:txBody>
      </p:sp>
      <p:sp>
        <p:nvSpPr>
          <p:cNvPr id="73" name="Очень крутой заголовок…"/>
          <p:cNvSpPr txBox="1"/>
          <p:nvPr/>
        </p:nvSpPr>
        <p:spPr>
          <a:xfrm>
            <a:off x="2877439" y="285868"/>
            <a:ext cx="21504973" cy="2313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3" tIns="71433" rIns="71433" bIns="71433"/>
          <a:lstStyle/>
          <a:p>
            <a:pPr algn="l">
              <a:defRPr sz="7000" b="1" cap="all">
                <a:solidFill>
                  <a:srgbClr val="253957"/>
                </a:solidFill>
                <a:latin typeface="+mn-lt"/>
                <a:ea typeface="+mn-ea"/>
                <a:cs typeface="+mn-cs"/>
                <a:sym typeface="Arial Narrow"/>
              </a:defRPr>
            </a:pPr>
            <a:r>
              <a:rPr lang="ru-RU" sz="6400" dirty="0"/>
              <a:t>«</a:t>
            </a:r>
            <a:r>
              <a:rPr lang="ru-RU" sz="6400" dirty="0" err="1"/>
              <a:t>Сетевость</a:t>
            </a:r>
            <a:r>
              <a:rPr lang="ru-RU" sz="6400" dirty="0"/>
              <a:t>» образовательной повестки</a:t>
            </a:r>
            <a:endParaRPr sz="6400" dirty="0"/>
          </a:p>
          <a:p>
            <a:pPr algn="l">
              <a:defRPr sz="4200">
                <a:solidFill>
                  <a:srgbClr val="253957"/>
                </a:solidFill>
                <a:latin typeface="+mn-lt"/>
                <a:ea typeface="+mn-ea"/>
                <a:cs typeface="+mn-cs"/>
                <a:sym typeface="Arial Narrow"/>
              </a:defRPr>
            </a:pPr>
            <a:r>
              <a:rPr lang="ru-RU" sz="4200" dirty="0"/>
              <a:t>для развития общего и дополнительного образования, инструмент «распаковки»</a:t>
            </a:r>
            <a:endParaRPr sz="4200" dirty="0"/>
          </a:p>
        </p:txBody>
      </p:sp>
      <p:sp>
        <p:nvSpPr>
          <p:cNvPr id="75" name="Линия"/>
          <p:cNvSpPr/>
          <p:nvPr/>
        </p:nvSpPr>
        <p:spPr>
          <a:xfrm>
            <a:off x="1200988" y="2214865"/>
            <a:ext cx="21504973" cy="0"/>
          </a:xfrm>
          <a:prstGeom prst="line">
            <a:avLst/>
          </a:prstGeom>
          <a:ln w="12700">
            <a:solidFill>
              <a:srgbClr val="253957"/>
            </a:solidFill>
            <a:miter lim="400000"/>
          </a:ln>
        </p:spPr>
        <p:txBody>
          <a:bodyPr lIns="71433" tIns="71433" rIns="71433" bIns="71433" anchor="ctr"/>
          <a:lstStyle/>
          <a:p>
            <a:pPr>
              <a:defRPr sz="3200"/>
            </a:pPr>
            <a:endParaRPr sz="3200"/>
          </a:p>
        </p:txBody>
      </p:sp>
      <p:sp>
        <p:nvSpPr>
          <p:cNvPr id="8" name="Заголовок основного текста">
            <a:extLst>
              <a:ext uri="{FF2B5EF4-FFF2-40B4-BE49-F238E27FC236}">
                <a16:creationId xmlns:a16="http://schemas.microsoft.com/office/drawing/2014/main" id="{0BE57165-FA57-294A-BF5C-C0CA1E34F0AF}"/>
              </a:ext>
            </a:extLst>
          </p:cNvPr>
          <p:cNvSpPr txBox="1"/>
          <p:nvPr/>
        </p:nvSpPr>
        <p:spPr>
          <a:xfrm>
            <a:off x="1490439" y="11659189"/>
            <a:ext cx="20926072" cy="13248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3" tIns="71433" rIns="71433" bIns="71433" anchor="b"/>
          <a:lstStyle>
            <a:lvl1pPr algn="l">
              <a:defRPr sz="4200" b="1">
                <a:solidFill>
                  <a:srgbClr val="253957"/>
                </a:solidFill>
                <a:latin typeface="+mn-lt"/>
                <a:ea typeface="+mn-ea"/>
                <a:cs typeface="+mn-cs"/>
                <a:sym typeface="Arial Narrow"/>
              </a:defRPr>
            </a:lvl1pPr>
          </a:lstStyle>
          <a:p>
            <a:pPr algn="ctr"/>
            <a:r>
              <a:rPr lang="ru-RU" dirty="0"/>
              <a:t>Региональный опыт демонстрирует разные интерпретации и степень аккуратности использования «сетевого образования» </a:t>
            </a:r>
            <a:endParaRPr dirty="0"/>
          </a:p>
        </p:txBody>
      </p:sp>
      <p:sp>
        <p:nvSpPr>
          <p:cNvPr id="9" name="Заголовок основного текста">
            <a:extLst>
              <a:ext uri="{FF2B5EF4-FFF2-40B4-BE49-F238E27FC236}">
                <a16:creationId xmlns:a16="http://schemas.microsoft.com/office/drawing/2014/main" id="{F08F5127-EBA3-1648-AF29-7008575BDA97}"/>
              </a:ext>
            </a:extLst>
          </p:cNvPr>
          <p:cNvSpPr txBox="1"/>
          <p:nvPr/>
        </p:nvSpPr>
        <p:spPr>
          <a:xfrm>
            <a:off x="1226525" y="2676984"/>
            <a:ext cx="21189986" cy="14324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3" tIns="71433" rIns="71433" bIns="71433" anchor="b"/>
          <a:lstStyle>
            <a:lvl1pPr algn="l">
              <a:defRPr sz="4200" b="1">
                <a:solidFill>
                  <a:srgbClr val="253957"/>
                </a:solidFill>
                <a:latin typeface="+mn-lt"/>
                <a:ea typeface="+mn-ea"/>
                <a:cs typeface="+mn-cs"/>
                <a:sym typeface="Arial Narrow"/>
              </a:defRPr>
            </a:lvl1pPr>
          </a:lstStyle>
          <a:p>
            <a:pPr marL="571466" indent="-571466">
              <a:buFont typeface="Wingdings" pitchFamily="2" charset="2"/>
              <a:buChar char="Ø"/>
            </a:pPr>
            <a:r>
              <a:rPr lang="ru-RU" dirty="0"/>
              <a:t>Федеральные проекты «Современная школа» и «Успех каждого ребенка» Национального проекта «Образование»</a:t>
            </a:r>
            <a:endParaRPr dirty="0"/>
          </a:p>
        </p:txBody>
      </p:sp>
    </p:spTree>
    <p:extLst>
      <p:ext uri="{BB962C8B-B14F-4D97-AF65-F5344CB8AC3E}">
        <p14:creationId xmlns:p14="http://schemas.microsoft.com/office/powerpoint/2010/main" val="31588775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3646" y="582369"/>
            <a:ext cx="21943080" cy="2289240"/>
          </a:xfrm>
        </p:spPr>
        <p:txBody>
          <a:bodyPr/>
          <a:lstStyle/>
          <a:p>
            <a:r>
              <a:rPr lang="ru-RU" dirty="0"/>
              <a:t>Зачет образовательных результатов</a:t>
            </a:r>
          </a:p>
        </p:txBody>
      </p:sp>
      <p:sp>
        <p:nvSpPr>
          <p:cNvPr id="3" name="Объект 2"/>
          <p:cNvSpPr>
            <a:spLocks noGrp="1"/>
          </p:cNvSpPr>
          <p:nvPr>
            <p:ph idx="1"/>
          </p:nvPr>
        </p:nvSpPr>
        <p:spPr>
          <a:xfrm>
            <a:off x="5591908" y="3200399"/>
            <a:ext cx="16775724" cy="9003323"/>
          </a:xfrm>
        </p:spPr>
        <p:txBody>
          <a:bodyPr>
            <a:normAutofit lnSpcReduction="10000"/>
          </a:bodyPr>
          <a:lstStyle/>
          <a:p>
            <a:r>
              <a:rPr lang="ru-RU" sz="4400" dirty="0"/>
              <a:t>Приказ Министерства науки и высшего образования РФ и Министерства просвещения РФ от 30 июня 2020 г. № 845/369 “Об утверждении Порядка зачета организацией, осуществляющей образовательную деятельность, результатов освоения обучающимися учебных предметов, курсов, дисциплин (модулей), практики, дополнительных образовательных программ в других организациях, осуществляющих образовательную деятельность”</a:t>
            </a:r>
          </a:p>
          <a:p>
            <a:r>
              <a:rPr lang="ru-RU" sz="4400" dirty="0"/>
              <a:t>Ранее: локальный  нормативный акт организации, и более никакого регулирования, кроме указания на право на зачет в законе</a:t>
            </a:r>
          </a:p>
          <a:p>
            <a:r>
              <a:rPr lang="ru-RU" sz="4400" dirty="0"/>
              <a:t>Зачет результатов –   право обучающего (пункт 7 части 1 статьи 34 Федерального закона «Об образовании в Российской Федерации», в редакции Федерального закона от 2 декабря 2019 г. № 403-ФЗ))</a:t>
            </a:r>
          </a:p>
        </p:txBody>
      </p:sp>
    </p:spTree>
    <p:extLst>
      <p:ext uri="{BB962C8B-B14F-4D97-AF65-F5344CB8AC3E}">
        <p14:creationId xmlns:p14="http://schemas.microsoft.com/office/powerpoint/2010/main" val="1823759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12631" y="262800"/>
            <a:ext cx="21943080" cy="2289240"/>
          </a:xfrm>
        </p:spPr>
        <p:txBody>
          <a:bodyPr/>
          <a:lstStyle/>
          <a:p>
            <a:r>
              <a:rPr lang="ru-RU" dirty="0"/>
              <a:t>Зачет образовательных результатов </a:t>
            </a:r>
          </a:p>
        </p:txBody>
      </p:sp>
      <p:sp>
        <p:nvSpPr>
          <p:cNvPr id="3" name="Объект 2"/>
          <p:cNvSpPr>
            <a:spLocks noGrp="1"/>
          </p:cNvSpPr>
          <p:nvPr>
            <p:ph idx="1"/>
          </p:nvPr>
        </p:nvSpPr>
        <p:spPr>
          <a:xfrm>
            <a:off x="5873262" y="3209400"/>
            <a:ext cx="17288778" cy="7954560"/>
          </a:xfrm>
        </p:spPr>
        <p:txBody>
          <a:bodyPr>
            <a:normAutofit/>
          </a:bodyPr>
          <a:lstStyle/>
          <a:p>
            <a:pPr marL="0" indent="0">
              <a:buNone/>
            </a:pPr>
            <a:r>
              <a:rPr lang="ru-RU" sz="4400" dirty="0"/>
              <a:t>7) </a:t>
            </a:r>
            <a:r>
              <a:rPr lang="ru-RU" sz="4400" b="1" dirty="0"/>
              <a:t>зачет</a:t>
            </a:r>
            <a:r>
              <a:rPr lang="ru-RU" sz="4400" dirty="0"/>
              <a:t> организацией, осуществляющей образовательную деятельность, в установленном федеральным органом исполнительной власти, осуществляющим функции по выработке и реализации государственной политики и нормативно-правовому регулированию в сфере высшего образования, совместно с федеральным органом исполнительной власти, осуществляющим функции по выработке и реализации государственной политики и нормативно-правовому регулированию в сфере общего образования, порядке </a:t>
            </a:r>
            <a:r>
              <a:rPr lang="ru-RU" sz="4400" b="1" dirty="0"/>
              <a:t>результатов освоения обучающимися учебных предметов, курсов, дисциплин (модулей), практики, дополнительных образовательных программ </a:t>
            </a:r>
            <a:r>
              <a:rPr lang="ru-RU" sz="4400" b="1" u="sng" dirty="0"/>
              <a:t>в </a:t>
            </a:r>
            <a:r>
              <a:rPr lang="ru-RU" sz="4400" b="1" dirty="0"/>
              <a:t>других</a:t>
            </a:r>
            <a:r>
              <a:rPr lang="ru-RU" sz="4400" b="1" u="sng" dirty="0"/>
              <a:t> </a:t>
            </a:r>
            <a:r>
              <a:rPr lang="ru-RU" sz="4400" b="1" dirty="0"/>
              <a:t>организациях, осуществляющих образовательную деятельность</a:t>
            </a:r>
          </a:p>
          <a:p>
            <a:endParaRPr lang="ru-RU" sz="4400" dirty="0"/>
          </a:p>
        </p:txBody>
      </p:sp>
    </p:spTree>
    <p:extLst>
      <p:ext uri="{BB962C8B-B14F-4D97-AF65-F5344CB8AC3E}">
        <p14:creationId xmlns:p14="http://schemas.microsoft.com/office/powerpoint/2010/main" val="93036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sp>
        <p:nvSpPr>
          <p:cNvPr id="3" name="Объект 2"/>
          <p:cNvSpPr>
            <a:spLocks noGrp="1"/>
          </p:cNvSpPr>
          <p:nvPr>
            <p:ph idx="1"/>
          </p:nvPr>
        </p:nvSpPr>
        <p:spPr>
          <a:xfrm>
            <a:off x="5901447" y="2836440"/>
            <a:ext cx="15797967" cy="10450556"/>
          </a:xfrm>
        </p:spPr>
        <p:txBody>
          <a:bodyPr>
            <a:normAutofit/>
          </a:bodyPr>
          <a:lstStyle/>
          <a:p>
            <a:pPr marL="0" indent="0">
              <a:buNone/>
            </a:pPr>
            <a:r>
              <a:rPr lang="ru-RU" sz="4000" dirty="0"/>
              <a:t>2. Зачет осуществляется по заявлению обучающегося или родителей (законных представителей) несовершеннолетнего обучающегося, на основании документов, подтверждающих </a:t>
            </a:r>
            <a:r>
              <a:rPr lang="ru-RU" sz="4000" b="1" dirty="0"/>
              <a:t>результаты</a:t>
            </a:r>
            <a:r>
              <a:rPr lang="ru-RU" sz="4000" dirty="0"/>
              <a:t> пройденного обучения:</a:t>
            </a:r>
          </a:p>
          <a:p>
            <a:r>
              <a:rPr lang="ru-RU" sz="4000" dirty="0"/>
              <a:t>а) документа об образовании и (или) о квалификации, в том числе об образовании и (или) о квалификации, полученных в иностранном государстве;</a:t>
            </a:r>
          </a:p>
          <a:p>
            <a:r>
              <a:rPr lang="ru-RU" sz="4000" dirty="0"/>
              <a:t>б) документа об обучении, в том числе справки об обучении или о периоде обучения, документа, выданного иностранными организациями (справки, академической справки и иного документа).</a:t>
            </a:r>
          </a:p>
          <a:p>
            <a:endParaRPr lang="ru-RU" sz="4000" dirty="0"/>
          </a:p>
          <a:p>
            <a:endParaRPr lang="ru-RU" sz="4000" dirty="0"/>
          </a:p>
        </p:txBody>
      </p:sp>
      <p:sp>
        <p:nvSpPr>
          <p:cNvPr id="4" name="Заголовок 1">
            <a:extLst>
              <a:ext uri="{FF2B5EF4-FFF2-40B4-BE49-F238E27FC236}">
                <a16:creationId xmlns:a16="http://schemas.microsoft.com/office/drawing/2014/main" id="{17A123D3-74FF-9746-940C-7183A1C797C5}"/>
              </a:ext>
            </a:extLst>
          </p:cNvPr>
          <p:cNvSpPr txBox="1">
            <a:spLocks/>
          </p:cNvSpPr>
          <p:nvPr/>
        </p:nvSpPr>
        <p:spPr>
          <a:xfrm>
            <a:off x="5901447" y="54831"/>
            <a:ext cx="21943080" cy="2289240"/>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a:t>Зачет образовательных результатов</a:t>
            </a:r>
            <a:endParaRPr lang="ru-RU" dirty="0"/>
          </a:p>
        </p:txBody>
      </p:sp>
    </p:spTree>
    <p:extLst>
      <p:ext uri="{BB962C8B-B14F-4D97-AF65-F5344CB8AC3E}">
        <p14:creationId xmlns:p14="http://schemas.microsoft.com/office/powerpoint/2010/main" val="3249000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sp>
        <p:nvSpPr>
          <p:cNvPr id="3" name="Объект 2"/>
          <p:cNvSpPr>
            <a:spLocks noGrp="1"/>
          </p:cNvSpPr>
          <p:nvPr>
            <p:ph idx="1"/>
          </p:nvPr>
        </p:nvSpPr>
        <p:spPr>
          <a:xfrm>
            <a:off x="5486400" y="2836440"/>
            <a:ext cx="16199814" cy="10302783"/>
          </a:xfrm>
        </p:spPr>
        <p:txBody>
          <a:bodyPr>
            <a:normAutofit fontScale="92500" lnSpcReduction="10000"/>
          </a:bodyPr>
          <a:lstStyle/>
          <a:p>
            <a:pPr marL="0" indent="0">
              <a:buNone/>
            </a:pPr>
            <a:r>
              <a:rPr lang="ru-RU" sz="4000" dirty="0"/>
              <a:t>4. Зачет осуществляется посредством сопоставления </a:t>
            </a:r>
            <a:r>
              <a:rPr lang="ru-RU" sz="4000" b="1" dirty="0"/>
              <a:t>планируемых результатов </a:t>
            </a:r>
            <a:r>
              <a:rPr lang="ru-RU" sz="4000" dirty="0"/>
              <a:t>по соответствующей части (учебному предмету, курсу, дисциплине (модулю), практике) </a:t>
            </a:r>
            <a:r>
              <a:rPr lang="ru-RU" sz="4000" b="1" dirty="0"/>
              <a:t>образовательной программы, которую осваивает обучающийся </a:t>
            </a:r>
            <a:r>
              <a:rPr lang="ru-RU" sz="4000" dirty="0"/>
              <a:t>(далее - часть осваиваемой образовательной программы), </a:t>
            </a:r>
            <a:r>
              <a:rPr lang="ru-RU" sz="4000" b="1" dirty="0"/>
              <a:t>и результатов пройденного обучения</a:t>
            </a:r>
            <a:r>
              <a:rPr lang="ru-RU" sz="4000" dirty="0"/>
              <a:t>, определенных </a:t>
            </a:r>
            <a:r>
              <a:rPr lang="ru-RU" sz="4000" b="1" dirty="0"/>
              <a:t>освоенной ранее обучающимся образовательной программой </a:t>
            </a:r>
            <a:r>
              <a:rPr lang="ru-RU" sz="4000" dirty="0"/>
              <a:t>(ее частью).</a:t>
            </a:r>
          </a:p>
          <a:p>
            <a:pPr marL="0" indent="0">
              <a:buNone/>
            </a:pPr>
            <a:r>
              <a:rPr lang="ru-RU" sz="4000" dirty="0"/>
              <a:t>5. Зачету не подлежат результаты итоговой (государственной итоговой) аттестации.</a:t>
            </a:r>
          </a:p>
          <a:p>
            <a:r>
              <a:rPr lang="ru-RU" sz="4000" dirty="0"/>
              <a:t>6. Организация производит зачет при установлении соответствия результатов пройденного обучения по ранее освоенной обучающимся образовательной программе (ее части) планируемым результатам обучения по соответствующей части осваиваемой образовательной программы (далее - установление соответствия).</a:t>
            </a:r>
          </a:p>
          <a:p>
            <a:r>
              <a:rPr lang="ru-RU" sz="4000" dirty="0"/>
              <a:t>С целью установления соответствия организация может проводить </a:t>
            </a:r>
            <a:r>
              <a:rPr lang="ru-RU" sz="4000" b="1" dirty="0"/>
              <a:t>оценивание фактического достижения обучающимся планируемых результатов </a:t>
            </a:r>
            <a:r>
              <a:rPr lang="ru-RU" sz="4000" dirty="0"/>
              <a:t>части осваиваемой образовательной программы (далее - оценивание).</a:t>
            </a:r>
          </a:p>
          <a:p>
            <a:r>
              <a:rPr lang="ru-RU" sz="4000" dirty="0"/>
              <a:t>Процедура установления соответствия, в том числе случаи, при которых проводится оценивание, и формы его проведения, определяются локальным нормативным актом организации.</a:t>
            </a:r>
          </a:p>
          <a:p>
            <a:endParaRPr lang="ru-RU" sz="4000" dirty="0"/>
          </a:p>
        </p:txBody>
      </p:sp>
      <p:sp>
        <p:nvSpPr>
          <p:cNvPr id="4" name="Заголовок 1">
            <a:extLst>
              <a:ext uri="{FF2B5EF4-FFF2-40B4-BE49-F238E27FC236}">
                <a16:creationId xmlns:a16="http://schemas.microsoft.com/office/drawing/2014/main" id="{D3E174EF-0937-C947-AFD5-B11A40FADF31}"/>
              </a:ext>
            </a:extLst>
          </p:cNvPr>
          <p:cNvSpPr txBox="1">
            <a:spLocks/>
          </p:cNvSpPr>
          <p:nvPr/>
        </p:nvSpPr>
        <p:spPr>
          <a:xfrm>
            <a:off x="5860939" y="54831"/>
            <a:ext cx="21943080" cy="2289240"/>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a:t>Зачет образовательных результатов</a:t>
            </a:r>
            <a:endParaRPr lang="ru-RU" dirty="0"/>
          </a:p>
        </p:txBody>
      </p:sp>
    </p:spTree>
    <p:extLst>
      <p:ext uri="{BB962C8B-B14F-4D97-AF65-F5344CB8AC3E}">
        <p14:creationId xmlns:p14="http://schemas.microsoft.com/office/powerpoint/2010/main" val="1391370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Очень крутой заголовок…"/>
          <p:cNvSpPr txBox="1"/>
          <p:nvPr/>
        </p:nvSpPr>
        <p:spPr>
          <a:xfrm>
            <a:off x="3334799" y="408852"/>
            <a:ext cx="21504973" cy="2313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3" tIns="71433" rIns="71433" bIns="71433"/>
          <a:lstStyle/>
          <a:p>
            <a:pPr algn="l">
              <a:defRPr sz="7000" b="1" cap="all">
                <a:solidFill>
                  <a:srgbClr val="253957"/>
                </a:solidFill>
                <a:latin typeface="+mn-lt"/>
                <a:ea typeface="+mn-ea"/>
                <a:cs typeface="+mn-cs"/>
                <a:sym typeface="Arial Narrow"/>
              </a:defRPr>
            </a:pPr>
            <a:r>
              <a:rPr lang="ru-RU" sz="5333" dirty="0"/>
              <a:t>Алгоритм подготовки и реализации моделей</a:t>
            </a:r>
            <a:endParaRPr sz="5333" dirty="0"/>
          </a:p>
        </p:txBody>
      </p:sp>
      <p:sp>
        <p:nvSpPr>
          <p:cNvPr id="75" name="Линия"/>
          <p:cNvSpPr/>
          <p:nvPr/>
        </p:nvSpPr>
        <p:spPr>
          <a:xfrm>
            <a:off x="1964667" y="1819109"/>
            <a:ext cx="21504973" cy="0"/>
          </a:xfrm>
          <a:prstGeom prst="line">
            <a:avLst/>
          </a:prstGeom>
          <a:ln w="12700">
            <a:solidFill>
              <a:srgbClr val="253957"/>
            </a:solidFill>
            <a:miter lim="400000"/>
          </a:ln>
        </p:spPr>
        <p:txBody>
          <a:bodyPr lIns="71433" tIns="71433" rIns="71433" bIns="71433" anchor="ctr"/>
          <a:lstStyle/>
          <a:p>
            <a:pPr>
              <a:defRPr sz="3200"/>
            </a:pPr>
            <a:endParaRPr sz="3200"/>
          </a:p>
        </p:txBody>
      </p:sp>
      <p:sp>
        <p:nvSpPr>
          <p:cNvPr id="2" name="TextBox 1">
            <a:extLst>
              <a:ext uri="{FF2B5EF4-FFF2-40B4-BE49-F238E27FC236}">
                <a16:creationId xmlns:a16="http://schemas.microsoft.com/office/drawing/2014/main" id="{C701EC78-D033-BB4A-A73F-F7CB666533F0}"/>
              </a:ext>
            </a:extLst>
          </p:cNvPr>
          <p:cNvSpPr txBox="1"/>
          <p:nvPr/>
        </p:nvSpPr>
        <p:spPr>
          <a:xfrm>
            <a:off x="907837" y="2721630"/>
            <a:ext cx="22566739" cy="93775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3" tIns="71433" rIns="71433" bIns="71433" numCol="1" spcCol="38100" rtlCol="0" anchor="ctr">
            <a:spAutoFit/>
          </a:bodyPr>
          <a:lstStyle/>
          <a:p>
            <a:r>
              <a:rPr lang="ru-RU" sz="4000" dirty="0"/>
              <a:t>1. Определить формы и содержание образовательных программ и проектов, планируемых к реализации через сетевое взаимодействие.</a:t>
            </a:r>
          </a:p>
          <a:p>
            <a:endParaRPr lang="ru-RU" sz="4000" dirty="0"/>
          </a:p>
          <a:p>
            <a:r>
              <a:rPr lang="ru-RU" sz="4000" dirty="0"/>
              <a:t>2. Провести анализ оснащенности и достаточности ресурсного обеспечения для реализации указанных целей и задач в организации, составить карту ресурсов, определить дефициты и потребности.</a:t>
            </a:r>
          </a:p>
          <a:p>
            <a:endParaRPr lang="ru-RU" sz="4000" dirty="0"/>
          </a:p>
          <a:p>
            <a:r>
              <a:rPr lang="ru-RU" sz="4000" dirty="0"/>
              <a:t>3. Провести аудит (исследование, мониторинг) имеющихся в муниципалитете, регионе организаций и ресурсов по интересующему направлению (направлениям).</a:t>
            </a:r>
          </a:p>
          <a:p>
            <a:endParaRPr lang="ru-RU" sz="4000" dirty="0"/>
          </a:p>
          <a:p>
            <a:r>
              <a:rPr lang="ru-RU" sz="4000" dirty="0"/>
              <a:t>4. С учетом проведенного анализа подготовить план по реализации образовательных программ и проектов в сетевом взаимодействии.</a:t>
            </a:r>
          </a:p>
          <a:p>
            <a:endParaRPr lang="ru-RU" sz="4000" dirty="0"/>
          </a:p>
          <a:p>
            <a:r>
              <a:rPr lang="ru-RU" sz="4000" dirty="0"/>
              <a:t>5. Осуществить подбор партнеров для сотрудничества и скорректировать совместные планы  учетом реализации выбранной модели (моделей). </a:t>
            </a:r>
          </a:p>
        </p:txBody>
      </p:sp>
    </p:spTree>
    <p:extLst>
      <p:ext uri="{BB962C8B-B14F-4D97-AF65-F5344CB8AC3E}">
        <p14:creationId xmlns:p14="http://schemas.microsoft.com/office/powerpoint/2010/main" val="11239720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1FA9BFCC-C6BE-F04A-93E4-60331CE25CAB}"/>
              </a:ext>
            </a:extLst>
          </p:cNvPr>
          <p:cNvGraphicFramePr>
            <a:graphicFrameLocks noGrp="1"/>
          </p:cNvGraphicFramePr>
          <p:nvPr/>
        </p:nvGraphicFramePr>
        <p:xfrm>
          <a:off x="1153778" y="3977868"/>
          <a:ext cx="21745000" cy="8512353"/>
        </p:xfrm>
        <a:graphic>
          <a:graphicData uri="http://schemas.openxmlformats.org/drawingml/2006/table">
            <a:tbl>
              <a:tblPr firstRow="1" firstCol="1" bandRow="1">
                <a:tableStyleId>{5940675A-B579-460E-94D1-54222C63F5DA}</a:tableStyleId>
              </a:tblPr>
              <a:tblGrid>
                <a:gridCol w="4139773">
                  <a:extLst>
                    <a:ext uri="{9D8B030D-6E8A-4147-A177-3AD203B41FA5}">
                      <a16:colId xmlns:a16="http://schemas.microsoft.com/office/drawing/2014/main" val="2450677850"/>
                    </a:ext>
                  </a:extLst>
                </a:gridCol>
                <a:gridCol w="6227152">
                  <a:extLst>
                    <a:ext uri="{9D8B030D-6E8A-4147-A177-3AD203B41FA5}">
                      <a16:colId xmlns:a16="http://schemas.microsoft.com/office/drawing/2014/main" val="3532218327"/>
                    </a:ext>
                  </a:extLst>
                </a:gridCol>
                <a:gridCol w="7183175">
                  <a:extLst>
                    <a:ext uri="{9D8B030D-6E8A-4147-A177-3AD203B41FA5}">
                      <a16:colId xmlns:a16="http://schemas.microsoft.com/office/drawing/2014/main" val="2727974561"/>
                    </a:ext>
                  </a:extLst>
                </a:gridCol>
                <a:gridCol w="4194900">
                  <a:extLst>
                    <a:ext uri="{9D8B030D-6E8A-4147-A177-3AD203B41FA5}">
                      <a16:colId xmlns:a16="http://schemas.microsoft.com/office/drawing/2014/main" val="825823120"/>
                    </a:ext>
                  </a:extLst>
                </a:gridCol>
              </a:tblGrid>
              <a:tr h="2194417">
                <a:tc>
                  <a:txBody>
                    <a:bodyPr/>
                    <a:lstStyle/>
                    <a:p>
                      <a:pPr algn="ctr">
                        <a:spcAft>
                          <a:spcPts val="0"/>
                        </a:spcAft>
                      </a:pPr>
                      <a:r>
                        <a:rPr lang="ru-RU" sz="3700" b="1">
                          <a:effectLst/>
                        </a:rPr>
                        <a:t>Цель взаимодействия</a:t>
                      </a:r>
                      <a:endParaRPr lang="ru-RU" sz="3700" b="1">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spcAft>
                          <a:spcPts val="0"/>
                        </a:spcAft>
                      </a:pPr>
                      <a:r>
                        <a:rPr lang="ru-RU" sz="3700" b="1">
                          <a:effectLst/>
                        </a:rPr>
                        <a:t>Перечень ресурсов модельной организации</a:t>
                      </a:r>
                      <a:endParaRPr lang="ru-RU" sz="3700" b="1">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spcAft>
                          <a:spcPts val="0"/>
                        </a:spcAft>
                      </a:pPr>
                      <a:r>
                        <a:rPr lang="ru-RU" sz="3700" b="1">
                          <a:effectLst/>
                        </a:rPr>
                        <a:t>Возможные партнеры модельной организации</a:t>
                      </a:r>
                      <a:endParaRPr lang="ru-RU" sz="3700" b="1">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spcAft>
                          <a:spcPts val="0"/>
                        </a:spcAft>
                      </a:pPr>
                      <a:r>
                        <a:rPr lang="ru-RU" sz="3700" b="1" dirty="0">
                          <a:effectLst/>
                        </a:rPr>
                        <a:t>Формы сетевого взаимодействия</a:t>
                      </a:r>
                      <a:endParaRPr lang="ru-RU" sz="3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2858702025"/>
                  </a:ext>
                </a:extLst>
              </a:tr>
              <a:tr h="3158968">
                <a:tc>
                  <a:txBody>
                    <a:bodyPr/>
                    <a:lstStyle/>
                    <a:p>
                      <a:pPr algn="l">
                        <a:spcAft>
                          <a:spcPts val="0"/>
                        </a:spcAft>
                      </a:pPr>
                      <a:r>
                        <a:rPr lang="ru-RU" sz="3700" b="1">
                          <a:effectLst/>
                        </a:rPr>
                        <a:t>Поиск ресурсов</a:t>
                      </a:r>
                      <a:endParaRPr lang="ru-RU" sz="3700" b="1">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spcAft>
                          <a:spcPts val="0"/>
                        </a:spcAft>
                      </a:pPr>
                      <a:r>
                        <a:rPr lang="ru-RU" sz="3700">
                          <a:solidFill>
                            <a:srgbClr val="FF0000"/>
                          </a:solidFill>
                          <a:effectLst/>
                        </a:rPr>
                        <a:t>Перечень «слабых» ресурсов (дефицитов) по направленности</a:t>
                      </a:r>
                      <a:endParaRPr lang="ru-RU" sz="37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spcAft>
                          <a:spcPts val="0"/>
                        </a:spcAft>
                      </a:pPr>
                      <a:r>
                        <a:rPr lang="ru-RU" sz="3700">
                          <a:solidFill>
                            <a:srgbClr val="FF0000"/>
                          </a:solidFill>
                          <a:effectLst/>
                        </a:rPr>
                        <a:t>Наименование и (или) виды партнеров</a:t>
                      </a:r>
                      <a:endParaRPr lang="ru-RU" sz="37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spcAft>
                          <a:spcPts val="0"/>
                        </a:spcAft>
                      </a:pPr>
                      <a:r>
                        <a:rPr lang="ru-RU" sz="3700" dirty="0">
                          <a:solidFill>
                            <a:srgbClr val="FF0000"/>
                          </a:solidFill>
                          <a:effectLst/>
                        </a:rPr>
                        <a:t>Целесообразные формы, отвечающие на вопрос «зачем?»</a:t>
                      </a:r>
                      <a:endParaRPr lang="ru-RU" sz="37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340093229"/>
                  </a:ext>
                </a:extLst>
              </a:tr>
              <a:tr h="3158968">
                <a:tc>
                  <a:txBody>
                    <a:bodyPr/>
                    <a:lstStyle/>
                    <a:p>
                      <a:pPr algn="l">
                        <a:spcAft>
                          <a:spcPts val="0"/>
                        </a:spcAft>
                      </a:pPr>
                      <a:r>
                        <a:rPr lang="ru-RU" sz="3700" b="1" dirty="0">
                          <a:effectLst/>
                        </a:rPr>
                        <a:t>Предоставление ресурсов</a:t>
                      </a:r>
                      <a:endParaRPr lang="ru-RU" sz="37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spcAft>
                          <a:spcPts val="0"/>
                        </a:spcAft>
                      </a:pPr>
                      <a:r>
                        <a:rPr lang="ru-RU" sz="3700" dirty="0">
                          <a:solidFill>
                            <a:srgbClr val="FF0000"/>
                          </a:solidFill>
                          <a:effectLst/>
                        </a:rPr>
                        <a:t>Перечень существующих «сильных» ресурсов (возможностей)</a:t>
                      </a:r>
                      <a:endParaRPr lang="ru-RU" sz="37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spcAft>
                          <a:spcPts val="0"/>
                        </a:spcAft>
                      </a:pPr>
                      <a:r>
                        <a:rPr lang="ru-RU" sz="3700" dirty="0">
                          <a:solidFill>
                            <a:srgbClr val="FF0000"/>
                          </a:solidFill>
                          <a:effectLst/>
                        </a:rPr>
                        <a:t>Наименование и (или) виды партнеров</a:t>
                      </a:r>
                      <a:endParaRPr lang="ru-RU" sz="37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spcAft>
                          <a:spcPts val="0"/>
                        </a:spcAft>
                      </a:pPr>
                      <a:r>
                        <a:rPr lang="ru-RU" sz="3700" dirty="0">
                          <a:solidFill>
                            <a:srgbClr val="FF0000"/>
                          </a:solidFill>
                          <a:effectLst/>
                        </a:rPr>
                        <a:t>Целесообразные формы, отвечающие на вопрос «зачем?»</a:t>
                      </a:r>
                      <a:endParaRPr lang="ru-RU" sz="37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extLst>
                  <a:ext uri="{0D108BD9-81ED-4DB2-BD59-A6C34878D82A}">
                    <a16:rowId xmlns:a16="http://schemas.microsoft.com/office/drawing/2014/main" val="1113850441"/>
                  </a:ext>
                </a:extLst>
              </a:tr>
            </a:tbl>
          </a:graphicData>
        </a:graphic>
      </p:graphicFrame>
      <p:sp>
        <p:nvSpPr>
          <p:cNvPr id="3" name="Rectangle 1">
            <a:extLst>
              <a:ext uri="{FF2B5EF4-FFF2-40B4-BE49-F238E27FC236}">
                <a16:creationId xmlns:a16="http://schemas.microsoft.com/office/drawing/2014/main" id="{BB1BD991-A6F7-7243-AD28-4E002D6DC915}"/>
              </a:ext>
            </a:extLst>
          </p:cNvPr>
          <p:cNvSpPr>
            <a:spLocks noChangeArrowheads="1"/>
          </p:cNvSpPr>
          <p:nvPr/>
        </p:nvSpPr>
        <p:spPr bwMode="auto">
          <a:xfrm>
            <a:off x="1190543" y="449632"/>
            <a:ext cx="22001331" cy="243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4" tIns="45717" rIns="91434" bIns="45717" numCol="1" anchor="ctr" anchorCtr="0" compatLnSpc="1">
            <a:prstTxWarp prst="textNoShape">
              <a:avLst/>
            </a:prstTxWarp>
            <a:spAutoFit/>
          </a:bodyPr>
          <a:lstStyle/>
          <a:p>
            <a:pPr algn="ctr" defTabSz="914343" eaLnBrk="0" fontAlgn="base" hangingPunct="0">
              <a:spcBef>
                <a:spcPct val="0"/>
              </a:spcBef>
              <a:spcAft>
                <a:spcPct val="0"/>
              </a:spcAft>
            </a:pPr>
            <a:r>
              <a:rPr lang="ru-RU" altLang="ru-RU" sz="4000" b="1" dirty="0">
                <a:latin typeface="Calibri" panose="020F0502020204030204" pitchFamily="34" charset="0"/>
                <a:ea typeface="Calibri" panose="020F0502020204030204" pitchFamily="34" charset="0"/>
                <a:cs typeface="Times New Roman" panose="02020603050405020304" pitchFamily="18" charset="0"/>
              </a:rPr>
              <a:t>Учебная ситуация «Моделирование условий сетевого взаимодействия»</a:t>
            </a:r>
          </a:p>
          <a:p>
            <a:pPr algn="ctr" defTabSz="914343" eaLnBrk="0" fontAlgn="base" hangingPunct="0">
              <a:spcBef>
                <a:spcPct val="0"/>
              </a:spcBef>
              <a:spcAft>
                <a:spcPct val="0"/>
              </a:spcAft>
            </a:pPr>
            <a:endParaRPr lang="ru-RU" altLang="ru-RU" sz="4000" dirty="0"/>
          </a:p>
          <a:p>
            <a:pPr algn="ctr" defTabSz="914343" eaLnBrk="0" fontAlgn="base" hangingPunct="0">
              <a:spcBef>
                <a:spcPct val="0"/>
              </a:spcBef>
              <a:spcAft>
                <a:spcPct val="0"/>
              </a:spcAft>
            </a:pPr>
            <a:r>
              <a:rPr lang="ru-RU" altLang="ru-RU" sz="3600" b="1" dirty="0">
                <a:latin typeface="Calibri" panose="020F0502020204030204" pitchFamily="34" charset="0"/>
                <a:ea typeface="Calibri" panose="020F0502020204030204" pitchFamily="34" charset="0"/>
                <a:cs typeface="Times New Roman" panose="02020603050405020304" pitchFamily="18" charset="0"/>
              </a:rPr>
              <a:t>Условие: «типовая» </a:t>
            </a:r>
            <a:r>
              <a:rPr lang="ru-RU" altLang="ru-RU" sz="3600" b="1" dirty="0" err="1">
                <a:latin typeface="Calibri" panose="020F0502020204030204" pitchFamily="34" charset="0"/>
                <a:ea typeface="Calibri" panose="020F0502020204030204" pitchFamily="34" charset="0"/>
                <a:cs typeface="Times New Roman" panose="02020603050405020304" pitchFamily="18" charset="0"/>
              </a:rPr>
              <a:t>разнопрофильная</a:t>
            </a:r>
            <a:r>
              <a:rPr lang="ru-RU" altLang="ru-RU" sz="3600" b="1" dirty="0">
                <a:latin typeface="Calibri" panose="020F0502020204030204" pitchFamily="34" charset="0"/>
                <a:ea typeface="Calibri" panose="020F0502020204030204" pitchFamily="34" charset="0"/>
                <a:cs typeface="Times New Roman" panose="02020603050405020304" pitchFamily="18" charset="0"/>
              </a:rPr>
              <a:t> организация ДОД (или школа с ДОД)</a:t>
            </a:r>
            <a:endParaRPr lang="ru-RU" altLang="ru-RU" sz="3600" dirty="0"/>
          </a:p>
          <a:p>
            <a:pPr algn="ctr" defTabSz="914343" eaLnBrk="0" fontAlgn="base" hangingPunct="0">
              <a:spcBef>
                <a:spcPct val="0"/>
              </a:spcBef>
              <a:spcAft>
                <a:spcPct val="0"/>
              </a:spcAft>
            </a:pPr>
            <a:r>
              <a:rPr lang="ru-RU" altLang="ru-RU" sz="3600" b="1" dirty="0">
                <a:latin typeface="Calibri" panose="020F0502020204030204" pitchFamily="34" charset="0"/>
                <a:ea typeface="Calibri" panose="020F0502020204030204" pitchFamily="34" charset="0"/>
                <a:cs typeface="Times New Roman" panose="02020603050405020304" pitchFamily="18" charset="0"/>
              </a:rPr>
              <a:t>Задача: проанализировать ресурсы по одной направленности, определить партнеров и формы партнерства</a:t>
            </a:r>
            <a:endParaRPr lang="ru-RU" altLang="ru-RU" sz="3600" dirty="0">
              <a:latin typeface="Arial" panose="020B0604020202020204" pitchFamily="34" charset="0"/>
            </a:endParaRPr>
          </a:p>
        </p:txBody>
      </p:sp>
      <p:sp>
        <p:nvSpPr>
          <p:cNvPr id="4" name="TextBox 3">
            <a:extLst>
              <a:ext uri="{FF2B5EF4-FFF2-40B4-BE49-F238E27FC236}">
                <a16:creationId xmlns:a16="http://schemas.microsoft.com/office/drawing/2014/main" id="{DFAA81D0-764B-3140-8CF1-EA8E190D81B4}"/>
              </a:ext>
            </a:extLst>
          </p:cNvPr>
          <p:cNvSpPr txBox="1"/>
          <p:nvPr/>
        </p:nvSpPr>
        <p:spPr>
          <a:xfrm>
            <a:off x="8714215" y="3218076"/>
            <a:ext cx="5104465" cy="7598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3" tIns="71433" rIns="71433" bIns="71433" numCol="1" spcCol="38100" rtlCol="0" anchor="ctr">
            <a:spAutoFit/>
          </a:bodyPr>
          <a:lstStyle/>
          <a:p>
            <a:pPr algn="ctr" defTabSz="821479" hangingPunct="0"/>
            <a:r>
              <a:rPr lang="ru-RU" sz="4000" i="1" dirty="0">
                <a:latin typeface="+mj-lt"/>
                <a:ea typeface="+mj-ea"/>
                <a:cs typeface="+mj-cs"/>
                <a:sym typeface="Helvetica Light"/>
              </a:rPr>
              <a:t>Заполнить таблицу</a:t>
            </a:r>
          </a:p>
        </p:txBody>
      </p:sp>
    </p:spTree>
    <p:extLst>
      <p:ext uri="{BB962C8B-B14F-4D97-AF65-F5344CB8AC3E}">
        <p14:creationId xmlns:p14="http://schemas.microsoft.com/office/powerpoint/2010/main" val="69722652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79032" y="3150704"/>
            <a:ext cx="21521740" cy="89635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3" tIns="71433" rIns="71433" bIns="71433"/>
          <a:lstStyle/>
          <a:p>
            <a:pPr algn="l"/>
            <a:r>
              <a:rPr lang="ru-RU" sz="4266" dirty="0"/>
              <a:t>Сетевое взаимодействие образовательных учреждений представляет собой их совместную деятельность, обеспечивающую обучающемуся возможность осваивать образовательную программу определенного уровня и направленности с использованием ресурсов нескольких (двух и более) образовательных учреждений. </a:t>
            </a:r>
          </a:p>
          <a:p>
            <a:pPr algn="r"/>
            <a:r>
              <a:rPr lang="ru-RU" sz="4266" i="1" dirty="0" err="1"/>
              <a:t>Пинский</a:t>
            </a:r>
            <a:r>
              <a:rPr lang="ru-RU" sz="4266" i="1" dirty="0"/>
              <a:t> А.А., </a:t>
            </a:r>
            <a:r>
              <a:rPr lang="ru-RU" sz="4266" i="1" dirty="0" err="1"/>
              <a:t>Каспржак</a:t>
            </a:r>
            <a:r>
              <a:rPr lang="ru-RU" sz="4266" i="1" dirty="0"/>
              <a:t> А.Г. , Митрофанов К.Г.  </a:t>
            </a:r>
          </a:p>
          <a:p>
            <a:pPr algn="l"/>
            <a:r>
              <a:rPr lang="ru-RU" sz="4266" dirty="0"/>
              <a:t>	</a:t>
            </a:r>
          </a:p>
          <a:p>
            <a:pPr algn="l"/>
            <a:r>
              <a:rPr lang="ru-RU" sz="4266" dirty="0"/>
              <a:t>Образовательная сеть - совокупность субъектов образовательной деятельности, предоставляющих друг другу  образовательные ресурсы с цель повышения результативности и качества друг друга.</a:t>
            </a:r>
          </a:p>
          <a:p>
            <a:pPr algn="l"/>
            <a:r>
              <a:rPr lang="ru-RU" sz="4266" dirty="0"/>
              <a:t>Особый характер  отношений, связей, взаимодействий образовательных институтов, цель которого – моделирование характера отношений, связей и типов взаимодействий, присущих гражданскому открытому обществу.</a:t>
            </a:r>
          </a:p>
          <a:p>
            <a:pPr algn="l"/>
            <a:r>
              <a:rPr lang="ru-RU" sz="4266" dirty="0"/>
              <a:t>      </a:t>
            </a:r>
          </a:p>
          <a:p>
            <a:pPr algn="r"/>
            <a:r>
              <a:rPr lang="ru-RU" sz="4266" i="1" dirty="0"/>
              <a:t>А.И. </a:t>
            </a:r>
            <a:r>
              <a:rPr lang="ru-RU" sz="4266" i="1" dirty="0" err="1"/>
              <a:t>Адамский</a:t>
            </a:r>
            <a:r>
              <a:rPr lang="ru-RU" sz="4266" i="1" dirty="0"/>
              <a:t> </a:t>
            </a:r>
          </a:p>
          <a:p>
            <a:pPr algn="r"/>
            <a:r>
              <a:rPr lang="ru-RU" sz="5333" dirty="0"/>
              <a:t> </a:t>
            </a:r>
          </a:p>
          <a:p>
            <a:pPr marL="304781" indent="-304781">
              <a:spcBef>
                <a:spcPts val="2800"/>
              </a:spcBef>
              <a:buSzPct val="100000"/>
              <a:buAutoNum type="arabicPeriod"/>
              <a:defRPr sz="2800">
                <a:solidFill>
                  <a:srgbClr val="253957"/>
                </a:solidFill>
                <a:latin typeface="+mn-lt"/>
                <a:ea typeface="+mn-ea"/>
                <a:cs typeface="+mn-cs"/>
                <a:sym typeface="Arial Narrow"/>
              </a:defRPr>
            </a:pPr>
            <a:endParaRPr lang="ru-RU" sz="4800" dirty="0"/>
          </a:p>
        </p:txBody>
      </p:sp>
      <p:sp>
        <p:nvSpPr>
          <p:cNvPr id="73" name="Очень крутой заголовок…"/>
          <p:cNvSpPr txBox="1"/>
          <p:nvPr/>
        </p:nvSpPr>
        <p:spPr>
          <a:xfrm>
            <a:off x="3334799" y="408852"/>
            <a:ext cx="21504973" cy="2313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3" tIns="71433" rIns="71433" bIns="71433"/>
          <a:lstStyle/>
          <a:p>
            <a:pPr algn="l">
              <a:defRPr sz="7000" b="1" cap="all">
                <a:solidFill>
                  <a:srgbClr val="253957"/>
                </a:solidFill>
                <a:latin typeface="+mn-lt"/>
                <a:ea typeface="+mn-ea"/>
                <a:cs typeface="+mn-cs"/>
                <a:sym typeface="Arial Narrow"/>
              </a:defRPr>
            </a:pPr>
            <a:r>
              <a:rPr lang="ru-RU" sz="5333" dirty="0"/>
              <a:t>Идеология сетевого взаимодействия </a:t>
            </a:r>
            <a:endParaRPr sz="5333" dirty="0"/>
          </a:p>
          <a:p>
            <a:pPr algn="l">
              <a:defRPr sz="4200">
                <a:solidFill>
                  <a:srgbClr val="253957"/>
                </a:solidFill>
                <a:latin typeface="+mn-lt"/>
                <a:ea typeface="+mn-ea"/>
                <a:cs typeface="+mn-cs"/>
                <a:sym typeface="Arial Narrow"/>
              </a:defRPr>
            </a:pPr>
            <a:r>
              <a:rPr lang="ru-RU" sz="4200" dirty="0"/>
              <a:t>Осмысление понятия</a:t>
            </a:r>
            <a:endParaRPr sz="4200" dirty="0"/>
          </a:p>
        </p:txBody>
      </p:sp>
      <p:sp>
        <p:nvSpPr>
          <p:cNvPr id="75" name="Линия"/>
          <p:cNvSpPr/>
          <p:nvPr/>
        </p:nvSpPr>
        <p:spPr>
          <a:xfrm>
            <a:off x="1200988" y="2214865"/>
            <a:ext cx="21504973" cy="0"/>
          </a:xfrm>
          <a:prstGeom prst="line">
            <a:avLst/>
          </a:prstGeom>
          <a:ln w="12700">
            <a:solidFill>
              <a:srgbClr val="253957"/>
            </a:solidFill>
            <a:miter lim="400000"/>
          </a:ln>
        </p:spPr>
        <p:txBody>
          <a:bodyPr lIns="71433" tIns="71433" rIns="71433" bIns="71433" anchor="ctr"/>
          <a:lstStyle/>
          <a:p>
            <a:pPr>
              <a:defRPr sz="3200"/>
            </a:pPr>
            <a:endParaRPr sz="3200" dirty="0"/>
          </a:p>
        </p:txBody>
      </p:sp>
    </p:spTree>
    <p:extLst>
      <p:ext uri="{BB962C8B-B14F-4D97-AF65-F5344CB8AC3E}">
        <p14:creationId xmlns:p14="http://schemas.microsoft.com/office/powerpoint/2010/main" val="221991255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79032" y="3150704"/>
            <a:ext cx="21521740" cy="89635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3" tIns="71433" rIns="71433" bIns="71433"/>
          <a:lstStyle/>
          <a:p>
            <a:pPr>
              <a:spcBef>
                <a:spcPts val="2800"/>
              </a:spcBef>
              <a:buSzPct val="100000"/>
              <a:defRPr sz="2800">
                <a:solidFill>
                  <a:srgbClr val="253957"/>
                </a:solidFill>
                <a:latin typeface="+mn-lt"/>
                <a:ea typeface="+mn-ea"/>
                <a:cs typeface="+mn-cs"/>
                <a:sym typeface="Arial Narrow"/>
              </a:defRPr>
            </a:pPr>
            <a:r>
              <a:rPr lang="ru-RU" sz="4800" dirty="0"/>
              <a:t>Главной целью сетевой формы является повышение эффективности (в том числе снижение издержек на закупку и (или) аренду) использования имеющихся у различных организаций кадровых, материальных и инфраструктурных, информационных, программно-методических и социальных ресурсов, привлечения дополнительных ресурсов для реализации образовательных программ. </a:t>
            </a:r>
          </a:p>
          <a:p>
            <a:pPr marL="304781" indent="-304781">
              <a:spcBef>
                <a:spcPts val="2800"/>
              </a:spcBef>
              <a:buSzPct val="100000"/>
              <a:buAutoNum type="arabicPeriod"/>
              <a:defRPr sz="2800">
                <a:solidFill>
                  <a:srgbClr val="253957"/>
                </a:solidFill>
                <a:latin typeface="+mn-lt"/>
                <a:ea typeface="+mn-ea"/>
                <a:cs typeface="+mn-cs"/>
                <a:sym typeface="Arial Narrow"/>
              </a:defRPr>
            </a:pPr>
            <a:endParaRPr lang="ru-RU" sz="4400" dirty="0"/>
          </a:p>
          <a:p>
            <a:pPr>
              <a:spcBef>
                <a:spcPts val="2800"/>
              </a:spcBef>
              <a:buSzPct val="100000"/>
              <a:defRPr sz="2800">
                <a:solidFill>
                  <a:srgbClr val="253957"/>
                </a:solidFill>
                <a:latin typeface="+mn-lt"/>
                <a:ea typeface="+mn-ea"/>
                <a:cs typeface="+mn-cs"/>
                <a:sym typeface="Arial Narrow"/>
              </a:defRPr>
            </a:pPr>
            <a:r>
              <a:rPr lang="ru-RU" sz="4800" dirty="0"/>
              <a:t>Государственная политика и правовое регулирование отношений в сфере образования основываются на следующих принципах: … 12) сочетание государственного и договорного регулирования отношений в сфере образования».</a:t>
            </a:r>
          </a:p>
          <a:p>
            <a:pPr marL="304781" indent="-304781">
              <a:spcBef>
                <a:spcPts val="2800"/>
              </a:spcBef>
              <a:buSzPct val="100000"/>
              <a:buAutoNum type="arabicPeriod"/>
              <a:defRPr sz="2800">
                <a:solidFill>
                  <a:srgbClr val="253957"/>
                </a:solidFill>
                <a:latin typeface="+mn-lt"/>
                <a:ea typeface="+mn-ea"/>
                <a:cs typeface="+mn-cs"/>
                <a:sym typeface="Arial Narrow"/>
              </a:defRPr>
            </a:pPr>
            <a:endParaRPr lang="ru-RU" sz="4400" dirty="0"/>
          </a:p>
        </p:txBody>
      </p:sp>
      <p:sp>
        <p:nvSpPr>
          <p:cNvPr id="73" name="Очень крутой заголовок…"/>
          <p:cNvSpPr txBox="1"/>
          <p:nvPr/>
        </p:nvSpPr>
        <p:spPr>
          <a:xfrm>
            <a:off x="3334799" y="408852"/>
            <a:ext cx="21504973" cy="2313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3" tIns="71433" rIns="71433" bIns="71433"/>
          <a:lstStyle/>
          <a:p>
            <a:pPr algn="l">
              <a:defRPr sz="7000" b="1" cap="all">
                <a:solidFill>
                  <a:srgbClr val="253957"/>
                </a:solidFill>
                <a:latin typeface="+mn-lt"/>
                <a:ea typeface="+mn-ea"/>
                <a:cs typeface="+mn-cs"/>
                <a:sym typeface="Arial Narrow"/>
              </a:defRPr>
            </a:pPr>
            <a:r>
              <a:rPr lang="ru-RU" sz="5333" dirty="0"/>
              <a:t>Идеология сетевого взаимодействия </a:t>
            </a:r>
          </a:p>
          <a:p>
            <a:pPr algn="l">
              <a:defRPr sz="4200">
                <a:solidFill>
                  <a:srgbClr val="253957"/>
                </a:solidFill>
                <a:latin typeface="+mn-lt"/>
                <a:ea typeface="+mn-ea"/>
                <a:cs typeface="+mn-cs"/>
                <a:sym typeface="Arial Narrow"/>
              </a:defRPr>
            </a:pPr>
            <a:r>
              <a:rPr lang="ru-RU" sz="4200" dirty="0"/>
              <a:t>Целеполагание</a:t>
            </a:r>
          </a:p>
        </p:txBody>
      </p:sp>
      <p:sp>
        <p:nvSpPr>
          <p:cNvPr id="75" name="Линия"/>
          <p:cNvSpPr/>
          <p:nvPr/>
        </p:nvSpPr>
        <p:spPr>
          <a:xfrm>
            <a:off x="1200988" y="2214865"/>
            <a:ext cx="21504973" cy="0"/>
          </a:xfrm>
          <a:prstGeom prst="line">
            <a:avLst/>
          </a:prstGeom>
          <a:ln w="12700">
            <a:solidFill>
              <a:srgbClr val="253957"/>
            </a:solidFill>
            <a:miter lim="400000"/>
          </a:ln>
        </p:spPr>
        <p:txBody>
          <a:bodyPr lIns="71433" tIns="71433" rIns="71433" bIns="71433" anchor="ctr"/>
          <a:lstStyle/>
          <a:p>
            <a:pPr>
              <a:defRPr sz="3200"/>
            </a:pPr>
            <a:endParaRPr sz="3200"/>
          </a:p>
        </p:txBody>
      </p:sp>
    </p:spTree>
    <p:extLst>
      <p:ext uri="{BB962C8B-B14F-4D97-AF65-F5344CB8AC3E}">
        <p14:creationId xmlns:p14="http://schemas.microsoft.com/office/powerpoint/2010/main" val="284916406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Очень крутой заголовок…"/>
          <p:cNvSpPr txBox="1"/>
          <p:nvPr/>
        </p:nvSpPr>
        <p:spPr>
          <a:xfrm>
            <a:off x="3334799" y="408852"/>
            <a:ext cx="21504973" cy="2313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3" tIns="71433" rIns="71433" bIns="71433"/>
          <a:lstStyle/>
          <a:p>
            <a:pPr algn="l">
              <a:defRPr sz="7000" b="1" cap="all">
                <a:solidFill>
                  <a:srgbClr val="253957"/>
                </a:solidFill>
                <a:latin typeface="+mn-lt"/>
                <a:ea typeface="+mn-ea"/>
                <a:cs typeface="+mn-cs"/>
                <a:sym typeface="Arial Narrow"/>
              </a:defRPr>
            </a:pPr>
            <a:r>
              <a:rPr lang="ru-RU" sz="6400" dirty="0"/>
              <a:t>Понятие сетевого взаимодействия </a:t>
            </a:r>
          </a:p>
        </p:txBody>
      </p:sp>
      <p:sp>
        <p:nvSpPr>
          <p:cNvPr id="75" name="Линия"/>
          <p:cNvSpPr/>
          <p:nvPr/>
        </p:nvSpPr>
        <p:spPr>
          <a:xfrm>
            <a:off x="1200988" y="2214865"/>
            <a:ext cx="21504973" cy="0"/>
          </a:xfrm>
          <a:prstGeom prst="line">
            <a:avLst/>
          </a:prstGeom>
          <a:ln w="12700">
            <a:solidFill>
              <a:srgbClr val="253957"/>
            </a:solidFill>
            <a:miter lim="400000"/>
          </a:ln>
        </p:spPr>
        <p:txBody>
          <a:bodyPr lIns="71433" tIns="71433" rIns="71433" bIns="71433" anchor="ctr"/>
          <a:lstStyle/>
          <a:p>
            <a:pPr>
              <a:defRPr sz="3200"/>
            </a:pPr>
            <a:endParaRPr sz="3200"/>
          </a:p>
        </p:txBody>
      </p:sp>
      <p:sp>
        <p:nvSpPr>
          <p:cNvPr id="3" name="TextBox 2">
            <a:extLst>
              <a:ext uri="{FF2B5EF4-FFF2-40B4-BE49-F238E27FC236}">
                <a16:creationId xmlns:a16="http://schemas.microsoft.com/office/drawing/2014/main" id="{382A48CB-ABBB-4049-A495-5F692E987074}"/>
              </a:ext>
            </a:extLst>
          </p:cNvPr>
          <p:cNvSpPr txBox="1"/>
          <p:nvPr/>
        </p:nvSpPr>
        <p:spPr>
          <a:xfrm>
            <a:off x="1826280" y="4011185"/>
            <a:ext cx="20879683" cy="66075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3" tIns="71433" rIns="71433" bIns="71433" numCol="1" spcCol="38100" rtlCol="0" anchor="ctr">
            <a:spAutoFit/>
          </a:bodyPr>
          <a:lstStyle/>
          <a:p>
            <a:r>
              <a:rPr lang="ru-RU" sz="6000" dirty="0"/>
              <a:t>система горизонтальных и вертикальных связей, обеспечивающая доступность качественного образования для всех категорий граждан, вариативность образования, открытость образовательных организаций, повышение профессиональной компетентности педагогов и использование современной материально-технической базы</a:t>
            </a:r>
            <a:endParaRPr lang="ru-RU" sz="6000" dirty="0">
              <a:latin typeface="+mj-lt"/>
              <a:ea typeface="+mj-ea"/>
              <a:cs typeface="+mj-cs"/>
              <a:sym typeface="Helvetica Light"/>
            </a:endParaRPr>
          </a:p>
        </p:txBody>
      </p:sp>
      <p:sp>
        <p:nvSpPr>
          <p:cNvPr id="2" name="TextBox 1">
            <a:extLst>
              <a:ext uri="{FF2B5EF4-FFF2-40B4-BE49-F238E27FC236}">
                <a16:creationId xmlns:a16="http://schemas.microsoft.com/office/drawing/2014/main" id="{304D6AFB-232B-8E49-8067-FD13DC5945E5}"/>
              </a:ext>
            </a:extLst>
          </p:cNvPr>
          <p:cNvSpPr txBox="1"/>
          <p:nvPr/>
        </p:nvSpPr>
        <p:spPr>
          <a:xfrm>
            <a:off x="3334800" y="1427192"/>
            <a:ext cx="15072075" cy="748795"/>
          </a:xfrm>
          <a:prstGeom prst="rect">
            <a:avLst/>
          </a:prstGeom>
          <a:noFill/>
        </p:spPr>
        <p:txBody>
          <a:bodyPr wrap="none" rtlCol="0">
            <a:spAutoFit/>
          </a:bodyPr>
          <a:lstStyle/>
          <a:p>
            <a:r>
              <a:rPr lang="ru-RU" sz="4266" dirty="0"/>
              <a:t>Суть сетевой организации образовательной деятельности</a:t>
            </a:r>
          </a:p>
        </p:txBody>
      </p:sp>
    </p:spTree>
    <p:extLst>
      <p:ext uri="{BB962C8B-B14F-4D97-AF65-F5344CB8AC3E}">
        <p14:creationId xmlns:p14="http://schemas.microsoft.com/office/powerpoint/2010/main" val="236731974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79032" y="3150704"/>
            <a:ext cx="21521740" cy="89635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3" tIns="71433" rIns="71433" bIns="71433"/>
          <a:lstStyle/>
          <a:p>
            <a:pPr marL="304781" indent="-304781">
              <a:spcBef>
                <a:spcPts val="2800"/>
              </a:spcBef>
              <a:buSzPct val="100000"/>
              <a:buAutoNum type="arabicPeriod"/>
              <a:defRPr sz="2800">
                <a:solidFill>
                  <a:srgbClr val="253957"/>
                </a:solidFill>
                <a:latin typeface="+mn-lt"/>
                <a:ea typeface="+mn-ea"/>
                <a:cs typeface="+mn-cs"/>
                <a:sym typeface="Arial Narrow"/>
              </a:defRPr>
            </a:pPr>
            <a:r>
              <a:rPr lang="ru-RU" sz="4266" dirty="0"/>
              <a:t> Объединяющая цель </a:t>
            </a:r>
          </a:p>
          <a:p>
            <a:pPr marL="304781" indent="-304781">
              <a:spcBef>
                <a:spcPts val="2800"/>
              </a:spcBef>
              <a:buSzPct val="100000"/>
              <a:buAutoNum type="arabicPeriod"/>
              <a:defRPr sz="2800">
                <a:solidFill>
                  <a:srgbClr val="253957"/>
                </a:solidFill>
                <a:latin typeface="+mn-lt"/>
                <a:ea typeface="+mn-ea"/>
                <a:cs typeface="+mn-cs"/>
                <a:sym typeface="Arial Narrow"/>
              </a:defRPr>
            </a:pPr>
            <a:r>
              <a:rPr lang="ru-RU" sz="4266" dirty="0"/>
              <a:t> Множественность уровней взаимодействия</a:t>
            </a:r>
          </a:p>
          <a:p>
            <a:pPr marL="304781" indent="-304781">
              <a:spcBef>
                <a:spcPts val="2800"/>
              </a:spcBef>
              <a:buSzPct val="100000"/>
              <a:buAutoNum type="arabicPeriod"/>
              <a:defRPr sz="2800">
                <a:solidFill>
                  <a:srgbClr val="253957"/>
                </a:solidFill>
                <a:latin typeface="+mn-lt"/>
                <a:ea typeface="+mn-ea"/>
                <a:cs typeface="+mn-cs"/>
                <a:sym typeface="Arial Narrow"/>
              </a:defRPr>
            </a:pPr>
            <a:r>
              <a:rPr lang="ru-RU" sz="4266" dirty="0"/>
              <a:t> Добровольность связей  </a:t>
            </a:r>
          </a:p>
          <a:p>
            <a:pPr marL="304781" indent="-304781">
              <a:spcBef>
                <a:spcPts val="2800"/>
              </a:spcBef>
              <a:buSzPct val="100000"/>
              <a:buAutoNum type="arabicPeriod"/>
              <a:defRPr sz="2800">
                <a:solidFill>
                  <a:srgbClr val="253957"/>
                </a:solidFill>
                <a:latin typeface="+mn-lt"/>
                <a:ea typeface="+mn-ea"/>
                <a:cs typeface="+mn-cs"/>
                <a:sym typeface="Arial Narrow"/>
              </a:defRPr>
            </a:pPr>
            <a:r>
              <a:rPr lang="ru-RU" sz="4266" dirty="0"/>
              <a:t> Независимость членов сети </a:t>
            </a:r>
          </a:p>
          <a:p>
            <a:pPr marL="304781" indent="-304781">
              <a:spcBef>
                <a:spcPts val="2800"/>
              </a:spcBef>
              <a:buSzPct val="100000"/>
              <a:buAutoNum type="arabicPeriod"/>
              <a:defRPr sz="2800">
                <a:solidFill>
                  <a:srgbClr val="253957"/>
                </a:solidFill>
                <a:latin typeface="+mn-lt"/>
                <a:ea typeface="+mn-ea"/>
                <a:cs typeface="+mn-cs"/>
                <a:sym typeface="Arial Narrow"/>
              </a:defRPr>
            </a:pPr>
            <a:r>
              <a:rPr lang="ru-RU" sz="4266" dirty="0"/>
              <a:t> Взаимная совместная ответственность </a:t>
            </a:r>
          </a:p>
          <a:p>
            <a:pPr marL="304781" indent="-304781">
              <a:spcBef>
                <a:spcPts val="2800"/>
              </a:spcBef>
              <a:buSzPct val="100000"/>
              <a:buAutoNum type="arabicPeriod"/>
              <a:defRPr sz="2800">
                <a:solidFill>
                  <a:srgbClr val="253957"/>
                </a:solidFill>
                <a:latin typeface="+mn-lt"/>
                <a:ea typeface="+mn-ea"/>
                <a:cs typeface="+mn-cs"/>
                <a:sym typeface="Arial Narrow"/>
              </a:defRPr>
            </a:pPr>
            <a:r>
              <a:rPr lang="ru-RU" sz="4266" dirty="0"/>
              <a:t> Множественность лидеров </a:t>
            </a:r>
          </a:p>
          <a:p>
            <a:pPr marL="304781" indent="-304781">
              <a:spcBef>
                <a:spcPts val="2800"/>
              </a:spcBef>
              <a:buSzPct val="100000"/>
              <a:buAutoNum type="arabicPeriod"/>
              <a:defRPr sz="2800">
                <a:solidFill>
                  <a:srgbClr val="253957"/>
                </a:solidFill>
                <a:latin typeface="+mn-lt"/>
                <a:ea typeface="+mn-ea"/>
                <a:cs typeface="+mn-cs"/>
                <a:sym typeface="Arial Narrow"/>
              </a:defRPr>
            </a:pPr>
            <a:r>
              <a:rPr lang="ru-RU" sz="4266" dirty="0"/>
              <a:t> Формирование норм сетевого взаимодействия «снизу» </a:t>
            </a:r>
          </a:p>
          <a:p>
            <a:pPr marL="304781" indent="-304781">
              <a:spcBef>
                <a:spcPts val="2800"/>
              </a:spcBef>
              <a:buSzPct val="100000"/>
              <a:buAutoNum type="arabicPeriod"/>
              <a:defRPr sz="2800">
                <a:solidFill>
                  <a:srgbClr val="253957"/>
                </a:solidFill>
                <a:latin typeface="+mn-lt"/>
                <a:ea typeface="+mn-ea"/>
                <a:cs typeface="+mn-cs"/>
                <a:sym typeface="Arial Narrow"/>
              </a:defRPr>
            </a:pPr>
            <a:r>
              <a:rPr lang="ru-RU" sz="4266" dirty="0"/>
              <a:t> Широкая специализация участников и значимость их «капитала» (ресурсы)</a:t>
            </a:r>
          </a:p>
          <a:p>
            <a:pPr marL="304781" indent="-304781">
              <a:spcBef>
                <a:spcPts val="2800"/>
              </a:spcBef>
              <a:buSzPct val="100000"/>
              <a:buAutoNum type="arabicPeriod"/>
              <a:defRPr sz="2800">
                <a:solidFill>
                  <a:srgbClr val="253957"/>
                </a:solidFill>
                <a:latin typeface="+mn-lt"/>
                <a:ea typeface="+mn-ea"/>
                <a:cs typeface="+mn-cs"/>
                <a:sym typeface="Arial Narrow"/>
              </a:defRPr>
            </a:pPr>
            <a:r>
              <a:rPr lang="ru-RU" sz="4266" dirty="0"/>
              <a:t> и др.</a:t>
            </a:r>
          </a:p>
        </p:txBody>
      </p:sp>
      <p:sp>
        <p:nvSpPr>
          <p:cNvPr id="73" name="Очень крутой заголовок…"/>
          <p:cNvSpPr txBox="1"/>
          <p:nvPr/>
        </p:nvSpPr>
        <p:spPr>
          <a:xfrm>
            <a:off x="3334799" y="408852"/>
            <a:ext cx="21504973" cy="2313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3" tIns="71433" rIns="71433" bIns="71433"/>
          <a:lstStyle/>
          <a:p>
            <a:pPr algn="l">
              <a:defRPr sz="7000" b="1" cap="all">
                <a:solidFill>
                  <a:srgbClr val="253957"/>
                </a:solidFill>
                <a:latin typeface="+mn-lt"/>
                <a:ea typeface="+mn-ea"/>
                <a:cs typeface="+mn-cs"/>
                <a:sym typeface="Arial Narrow"/>
              </a:defRPr>
            </a:pPr>
            <a:r>
              <a:rPr lang="ru-RU" sz="5333" dirty="0"/>
              <a:t>Идеология сетевого взаимодействия </a:t>
            </a:r>
          </a:p>
          <a:p>
            <a:pPr algn="l">
              <a:defRPr sz="4200">
                <a:solidFill>
                  <a:srgbClr val="253957"/>
                </a:solidFill>
                <a:latin typeface="+mn-lt"/>
                <a:ea typeface="+mn-ea"/>
                <a:cs typeface="+mn-cs"/>
                <a:sym typeface="Arial Narrow"/>
              </a:defRPr>
            </a:pPr>
            <a:r>
              <a:rPr lang="ru-RU" sz="4200" dirty="0"/>
              <a:t>Признаки сетевого взаимодействия</a:t>
            </a:r>
          </a:p>
        </p:txBody>
      </p:sp>
      <p:sp>
        <p:nvSpPr>
          <p:cNvPr id="75" name="Линия"/>
          <p:cNvSpPr/>
          <p:nvPr/>
        </p:nvSpPr>
        <p:spPr>
          <a:xfrm>
            <a:off x="1200988" y="2214865"/>
            <a:ext cx="21504973" cy="0"/>
          </a:xfrm>
          <a:prstGeom prst="line">
            <a:avLst/>
          </a:prstGeom>
          <a:ln w="12700">
            <a:solidFill>
              <a:srgbClr val="253957"/>
            </a:solidFill>
            <a:miter lim="400000"/>
          </a:ln>
        </p:spPr>
        <p:txBody>
          <a:bodyPr lIns="71433" tIns="71433" rIns="71433" bIns="71433" anchor="ctr"/>
          <a:lstStyle/>
          <a:p>
            <a:pPr>
              <a:defRPr sz="3200"/>
            </a:pPr>
            <a:endParaRPr sz="3200"/>
          </a:p>
        </p:txBody>
      </p:sp>
    </p:spTree>
    <p:extLst>
      <p:ext uri="{BB962C8B-B14F-4D97-AF65-F5344CB8AC3E}">
        <p14:creationId xmlns:p14="http://schemas.microsoft.com/office/powerpoint/2010/main" val="102576731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Линия"/>
          <p:cNvSpPr/>
          <p:nvPr/>
        </p:nvSpPr>
        <p:spPr>
          <a:xfrm>
            <a:off x="1200988" y="2214865"/>
            <a:ext cx="21504973" cy="0"/>
          </a:xfrm>
          <a:prstGeom prst="line">
            <a:avLst/>
          </a:prstGeom>
          <a:ln w="12700">
            <a:solidFill>
              <a:srgbClr val="253957"/>
            </a:solidFill>
            <a:miter lim="400000"/>
          </a:ln>
        </p:spPr>
        <p:txBody>
          <a:bodyPr lIns="71433" tIns="71433" rIns="71433" bIns="71433" anchor="ctr"/>
          <a:lstStyle/>
          <a:p>
            <a:pPr>
              <a:defRPr sz="3200"/>
            </a:pPr>
            <a:endParaRPr sz="3200"/>
          </a:p>
        </p:txBody>
      </p:sp>
      <p:sp>
        <p:nvSpPr>
          <p:cNvPr id="5" name="Заголовок 1">
            <a:extLst>
              <a:ext uri="{FF2B5EF4-FFF2-40B4-BE49-F238E27FC236}">
                <a16:creationId xmlns:a16="http://schemas.microsoft.com/office/drawing/2014/main" id="{7C522E93-665F-6A46-860C-8B74ADDE69B7}"/>
              </a:ext>
            </a:extLst>
          </p:cNvPr>
          <p:cNvSpPr txBox="1">
            <a:spLocks/>
          </p:cNvSpPr>
          <p:nvPr/>
        </p:nvSpPr>
        <p:spPr>
          <a:xfrm>
            <a:off x="1676452" y="534920"/>
            <a:ext cx="21029831" cy="265095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6600" b="1" dirty="0"/>
              <a:t>Форматы сетевого взаимодействия в практике</a:t>
            </a:r>
          </a:p>
        </p:txBody>
      </p:sp>
      <p:sp>
        <p:nvSpPr>
          <p:cNvPr id="6" name="Объект 5">
            <a:extLst>
              <a:ext uri="{FF2B5EF4-FFF2-40B4-BE49-F238E27FC236}">
                <a16:creationId xmlns:a16="http://schemas.microsoft.com/office/drawing/2014/main" id="{27B16EF5-4766-AF46-9A79-2B895AB5FE37}"/>
              </a:ext>
            </a:extLst>
          </p:cNvPr>
          <p:cNvSpPr txBox="1">
            <a:spLocks/>
          </p:cNvSpPr>
          <p:nvPr/>
        </p:nvSpPr>
        <p:spPr>
          <a:xfrm>
            <a:off x="1053290" y="2833907"/>
            <a:ext cx="22370434" cy="100723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4400" b="1" dirty="0"/>
              <a:t>Сетевые образовательные программы </a:t>
            </a:r>
            <a:r>
              <a:rPr lang="ru-RU" sz="4400" dirty="0"/>
              <a:t>– содержательное и организационное обеспечение реализации индивидуального (группового) образовательного маршрута в соответствии с образовательным заказом. Сетевые образовательные программы нашли широкое применение в области организации профильного обучения и высшего профессионального образования, а также дополнительного образования.</a:t>
            </a:r>
          </a:p>
          <a:p>
            <a:endParaRPr lang="ru-RU" sz="4400" dirty="0"/>
          </a:p>
          <a:p>
            <a:r>
              <a:rPr lang="ru-RU" sz="4400" b="1" dirty="0"/>
              <a:t>Сетевые образовательные проекты </a:t>
            </a:r>
            <a:r>
              <a:rPr lang="ru-RU" sz="4400" dirty="0"/>
              <a:t>– концентрированная образовательная форма, представленная в практике Школами, Академиями, Ассамблеями, конференциями, фестивалями и т.д. Такие мероприятия проводятся усилиями ряда организаций и позволяют адекватно соединять целый комплекс задач (например, задачи образовательной политики, формирования профессионального сообщества, проявления инновационного потенциала, </a:t>
            </a:r>
            <a:r>
              <a:rPr lang="ru-RU" sz="4400" dirty="0" err="1"/>
              <a:t>разнопозиционной</a:t>
            </a:r>
            <a:r>
              <a:rPr lang="ru-RU" sz="4400" dirty="0"/>
              <a:t> экспертизы инновационных разработок и т.д.)</a:t>
            </a:r>
          </a:p>
          <a:p>
            <a:endParaRPr lang="ru-RU" dirty="0"/>
          </a:p>
          <a:p>
            <a:endParaRPr lang="ru-RU" dirty="0"/>
          </a:p>
          <a:p>
            <a:endParaRPr lang="ru-RU" dirty="0"/>
          </a:p>
        </p:txBody>
      </p:sp>
    </p:spTree>
    <p:extLst>
      <p:ext uri="{BB962C8B-B14F-4D97-AF65-F5344CB8AC3E}">
        <p14:creationId xmlns:p14="http://schemas.microsoft.com/office/powerpoint/2010/main" val="21919763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Линия"/>
          <p:cNvSpPr/>
          <p:nvPr/>
        </p:nvSpPr>
        <p:spPr>
          <a:xfrm>
            <a:off x="1200988" y="2214865"/>
            <a:ext cx="21504973" cy="0"/>
          </a:xfrm>
          <a:prstGeom prst="line">
            <a:avLst/>
          </a:prstGeom>
          <a:ln w="12700">
            <a:solidFill>
              <a:srgbClr val="253957"/>
            </a:solidFill>
            <a:miter lim="400000"/>
          </a:ln>
        </p:spPr>
        <p:txBody>
          <a:bodyPr lIns="71433" tIns="71433" rIns="71433" bIns="71433" anchor="ctr"/>
          <a:lstStyle/>
          <a:p>
            <a:pPr>
              <a:defRPr sz="3200"/>
            </a:pPr>
            <a:endParaRPr sz="3200"/>
          </a:p>
        </p:txBody>
      </p:sp>
      <p:sp>
        <p:nvSpPr>
          <p:cNvPr id="7" name="Заголовок 1">
            <a:extLst>
              <a:ext uri="{FF2B5EF4-FFF2-40B4-BE49-F238E27FC236}">
                <a16:creationId xmlns:a16="http://schemas.microsoft.com/office/drawing/2014/main" id="{D5E63913-CE51-EE43-A32B-7F465C7C9747}"/>
              </a:ext>
            </a:extLst>
          </p:cNvPr>
          <p:cNvSpPr txBox="1">
            <a:spLocks/>
          </p:cNvSpPr>
          <p:nvPr/>
        </p:nvSpPr>
        <p:spPr>
          <a:xfrm>
            <a:off x="1894106" y="893660"/>
            <a:ext cx="21029831" cy="17577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5333" b="1" dirty="0"/>
              <a:t>Решаемые задачи и практики: кейс отдельного региона</a:t>
            </a:r>
          </a:p>
        </p:txBody>
      </p:sp>
      <p:pic>
        <p:nvPicPr>
          <p:cNvPr id="8" name="Рисунок 7" descr="/var/folders/_2/yvr0t6cs2dx5ds8nvqwr5kx00000gn/T/com.microsoft.Word/Content.MSO/6A8BBFE1.tmp">
            <a:extLst>
              <a:ext uri="{FF2B5EF4-FFF2-40B4-BE49-F238E27FC236}">
                <a16:creationId xmlns:a16="http://schemas.microsoft.com/office/drawing/2014/main" id="{5A177BB6-2E55-C940-8A2F-84B373671680}"/>
              </a:ext>
            </a:extLst>
          </p:cNvPr>
          <p:cNvPicPr/>
          <p:nvPr/>
        </p:nvPicPr>
        <p:blipFill rotWithShape="1">
          <a:blip r:embed="rId3" cstate="print">
            <a:extLst>
              <a:ext uri="{28A0092B-C50C-407E-A947-70E740481C1C}">
                <a14:useLocalDpi xmlns:a14="http://schemas.microsoft.com/office/drawing/2010/main" val="0"/>
              </a:ext>
            </a:extLst>
          </a:blip>
          <a:srcRect l="15901" t="23167" r="5069" b="7499"/>
          <a:stretch/>
        </p:blipFill>
        <p:spPr bwMode="auto">
          <a:xfrm>
            <a:off x="2830462" y="6503218"/>
            <a:ext cx="18721488" cy="7212336"/>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379A8CFB-4413-B64F-BE5E-B95BDAAAE67E}"/>
              </a:ext>
            </a:extLst>
          </p:cNvPr>
          <p:cNvSpPr txBox="1"/>
          <p:nvPr/>
        </p:nvSpPr>
        <p:spPr>
          <a:xfrm>
            <a:off x="1894106" y="2867442"/>
            <a:ext cx="20853080" cy="2308324"/>
          </a:xfrm>
          <a:prstGeom prst="rect">
            <a:avLst/>
          </a:prstGeom>
          <a:noFill/>
        </p:spPr>
        <p:txBody>
          <a:bodyPr wrap="square" rtlCol="0">
            <a:spAutoFit/>
          </a:bodyPr>
          <a:lstStyle/>
          <a:p>
            <a:r>
              <a:rPr lang="ru-RU" sz="3600" dirty="0"/>
              <a:t>Практики сетевых моделей синтеза для интенсивных форм дополнительного образования представлены в основном такими форматами как образовательные программы и проекты (более 45%); события, конкурсы и мероприятия (более 30%), пришкольные лагеря (более 10%); слеты, экспедиции и походы; интенсивные школы; образовательные лагеря и др.</a:t>
            </a:r>
          </a:p>
        </p:txBody>
      </p:sp>
      <p:sp>
        <p:nvSpPr>
          <p:cNvPr id="10" name="TextBox 9">
            <a:extLst>
              <a:ext uri="{FF2B5EF4-FFF2-40B4-BE49-F238E27FC236}">
                <a16:creationId xmlns:a16="http://schemas.microsoft.com/office/drawing/2014/main" id="{DF31B38A-48CD-7E4F-8A4C-AB30DD996841}"/>
              </a:ext>
            </a:extLst>
          </p:cNvPr>
          <p:cNvSpPr txBox="1"/>
          <p:nvPr/>
        </p:nvSpPr>
        <p:spPr>
          <a:xfrm>
            <a:off x="1793390" y="5672221"/>
            <a:ext cx="21231261" cy="830997"/>
          </a:xfrm>
          <a:prstGeom prst="rect">
            <a:avLst/>
          </a:prstGeom>
          <a:noFill/>
        </p:spPr>
        <p:txBody>
          <a:bodyPr wrap="none" rtlCol="0">
            <a:spAutoFit/>
          </a:bodyPr>
          <a:lstStyle/>
          <a:p>
            <a:r>
              <a:rPr lang="ru-RU" sz="4800" i="1" dirty="0"/>
              <a:t>«Какие задачи решает Ваш сетевой проект или сетевая программа?»</a:t>
            </a:r>
          </a:p>
        </p:txBody>
      </p:sp>
    </p:spTree>
    <p:extLst>
      <p:ext uri="{BB962C8B-B14F-4D97-AF65-F5344CB8AC3E}">
        <p14:creationId xmlns:p14="http://schemas.microsoft.com/office/powerpoint/2010/main" val="267984996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23216" y="8179547"/>
            <a:ext cx="14394004" cy="3797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3" tIns="71433" rIns="71433" bIns="71433"/>
          <a:lstStyle/>
          <a:p>
            <a:pPr marL="761952" indent="-761952">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4800" dirty="0"/>
              <a:t>Как средство обновления содержания и расширение возможностей образования</a:t>
            </a:r>
          </a:p>
          <a:p>
            <a:pPr>
              <a:spcBef>
                <a:spcPts val="2800"/>
              </a:spcBef>
              <a:buSzPct val="100000"/>
              <a:defRPr sz="2800">
                <a:solidFill>
                  <a:srgbClr val="253957"/>
                </a:solidFill>
                <a:latin typeface="+mn-lt"/>
                <a:ea typeface="+mn-ea"/>
                <a:cs typeface="+mn-cs"/>
                <a:sym typeface="Arial Narrow"/>
              </a:defRPr>
            </a:pPr>
            <a:r>
              <a:rPr lang="ru-RU" sz="4800" dirty="0"/>
              <a:t>Сетевое образование - кооперация вокруг конструирования системы вариативного персонального открытого качественного образования </a:t>
            </a:r>
          </a:p>
        </p:txBody>
      </p:sp>
      <p:sp>
        <p:nvSpPr>
          <p:cNvPr id="73" name="Очень крутой заголовок…"/>
          <p:cNvSpPr txBox="1"/>
          <p:nvPr/>
        </p:nvSpPr>
        <p:spPr>
          <a:xfrm>
            <a:off x="3190792" y="285868"/>
            <a:ext cx="21504973" cy="2313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3" tIns="71433" rIns="71433" bIns="71433"/>
          <a:lstStyle/>
          <a:p>
            <a:pPr algn="l">
              <a:defRPr sz="7000" b="1" cap="all">
                <a:solidFill>
                  <a:srgbClr val="253957"/>
                </a:solidFill>
                <a:latin typeface="+mn-lt"/>
                <a:ea typeface="+mn-ea"/>
                <a:cs typeface="+mn-cs"/>
                <a:sym typeface="Arial Narrow"/>
              </a:defRPr>
            </a:pPr>
            <a:r>
              <a:rPr lang="ru-RU" sz="7000" dirty="0"/>
              <a:t>«Сетевое» образование</a:t>
            </a:r>
            <a:endParaRPr sz="7000" dirty="0"/>
          </a:p>
          <a:p>
            <a:pPr algn="l">
              <a:defRPr sz="4200">
                <a:solidFill>
                  <a:srgbClr val="253957"/>
                </a:solidFill>
                <a:latin typeface="+mn-lt"/>
                <a:ea typeface="+mn-ea"/>
                <a:cs typeface="+mn-cs"/>
                <a:sym typeface="Arial Narrow"/>
              </a:defRPr>
            </a:pPr>
            <a:r>
              <a:rPr lang="ru-RU" sz="4200" dirty="0"/>
              <a:t>дифференциал целеполагания</a:t>
            </a:r>
            <a:endParaRPr sz="4200" dirty="0"/>
          </a:p>
        </p:txBody>
      </p:sp>
      <p:sp>
        <p:nvSpPr>
          <p:cNvPr id="75" name="Линия"/>
          <p:cNvSpPr/>
          <p:nvPr/>
        </p:nvSpPr>
        <p:spPr>
          <a:xfrm>
            <a:off x="1200988" y="2214865"/>
            <a:ext cx="21504973" cy="0"/>
          </a:xfrm>
          <a:prstGeom prst="line">
            <a:avLst/>
          </a:prstGeom>
          <a:ln w="12700">
            <a:solidFill>
              <a:srgbClr val="253957"/>
            </a:solidFill>
            <a:miter lim="400000"/>
          </a:ln>
        </p:spPr>
        <p:txBody>
          <a:bodyPr lIns="71433" tIns="71433" rIns="71433" bIns="71433" anchor="ctr"/>
          <a:lstStyle/>
          <a:p>
            <a:pPr>
              <a:defRPr sz="3200"/>
            </a:pPr>
            <a:endParaRPr sz="3200"/>
          </a:p>
        </p:txBody>
      </p:sp>
      <p:pic>
        <p:nvPicPr>
          <p:cNvPr id="77" name="Изображение" descr="Изображение"/>
          <p:cNvPicPr>
            <a:picLocks noChangeAspect="1"/>
          </p:cNvPicPr>
          <p:nvPr/>
        </p:nvPicPr>
        <p:blipFill>
          <a:blip r:embed="rId3"/>
          <a:stretch>
            <a:fillRect/>
          </a:stretch>
        </p:blipFill>
        <p:spPr>
          <a:xfrm>
            <a:off x="1226528" y="586589"/>
            <a:ext cx="1199501" cy="1199501"/>
          </a:xfrm>
          <a:prstGeom prst="rect">
            <a:avLst/>
          </a:prstGeom>
          <a:ln w="12700">
            <a:miter lim="400000"/>
          </a:ln>
        </p:spPr>
      </p:pic>
      <p:pic>
        <p:nvPicPr>
          <p:cNvPr id="6" name="Рисунок 5">
            <a:extLst>
              <a:ext uri="{FF2B5EF4-FFF2-40B4-BE49-F238E27FC236}">
                <a16:creationId xmlns:a16="http://schemas.microsoft.com/office/drawing/2014/main" id="{388A2AEE-1FCE-CE42-A5D4-CF17B406D11E}"/>
              </a:ext>
            </a:extLst>
          </p:cNvPr>
          <p:cNvPicPr>
            <a:picLocks noChangeAspect="1"/>
          </p:cNvPicPr>
          <p:nvPr/>
        </p:nvPicPr>
        <p:blipFill>
          <a:blip r:embed="rId4"/>
          <a:stretch>
            <a:fillRect/>
          </a:stretch>
        </p:blipFill>
        <p:spPr>
          <a:xfrm>
            <a:off x="1447899" y="3166693"/>
            <a:ext cx="5471620" cy="3797467"/>
          </a:xfrm>
          <a:prstGeom prst="rect">
            <a:avLst/>
          </a:prstGeom>
        </p:spPr>
      </p:pic>
      <p:pic>
        <p:nvPicPr>
          <p:cNvPr id="7" name="Рисунок 6">
            <a:extLst>
              <a:ext uri="{FF2B5EF4-FFF2-40B4-BE49-F238E27FC236}">
                <a16:creationId xmlns:a16="http://schemas.microsoft.com/office/drawing/2014/main" id="{F626C582-04CB-474D-B649-035AF2C8E6EA}"/>
              </a:ext>
            </a:extLst>
          </p:cNvPr>
          <p:cNvPicPr>
            <a:picLocks noChangeAspect="1"/>
          </p:cNvPicPr>
          <p:nvPr/>
        </p:nvPicPr>
        <p:blipFill>
          <a:blip r:embed="rId5"/>
          <a:stretch>
            <a:fillRect/>
          </a:stretch>
        </p:blipFill>
        <p:spPr>
          <a:xfrm>
            <a:off x="14814631" y="7531907"/>
            <a:ext cx="7442654" cy="5817555"/>
          </a:xfrm>
          <a:prstGeom prst="rect">
            <a:avLst/>
          </a:prstGeom>
        </p:spPr>
      </p:pic>
      <p:sp>
        <p:nvSpPr>
          <p:cNvPr id="2" name="Прямоугольник 1">
            <a:extLst>
              <a:ext uri="{FF2B5EF4-FFF2-40B4-BE49-F238E27FC236}">
                <a16:creationId xmlns:a16="http://schemas.microsoft.com/office/drawing/2014/main" id="{BAB03C84-FF53-D74F-931F-88EFCDC7168F}"/>
              </a:ext>
            </a:extLst>
          </p:cNvPr>
          <p:cNvSpPr/>
          <p:nvPr/>
        </p:nvSpPr>
        <p:spPr>
          <a:xfrm>
            <a:off x="7268428" y="2666118"/>
            <a:ext cx="15437534" cy="3785652"/>
          </a:xfrm>
          <a:prstGeom prst="rect">
            <a:avLst/>
          </a:prstGeom>
        </p:spPr>
        <p:txBody>
          <a:bodyPr wrap="square">
            <a:spAutoFit/>
          </a:bodyPr>
          <a:lstStyle/>
          <a:p>
            <a:pPr marL="761952" indent="-761952">
              <a:buSzPct val="100000"/>
              <a:buFont typeface="Arial" panose="020B0604020202020204" pitchFamily="34" charset="0"/>
              <a:buChar char="•"/>
              <a:defRPr sz="2800">
                <a:solidFill>
                  <a:srgbClr val="253957"/>
                </a:solidFill>
                <a:latin typeface="+mn-lt"/>
                <a:ea typeface="+mn-ea"/>
                <a:cs typeface="+mn-cs"/>
                <a:sym typeface="Arial Narrow"/>
              </a:defRPr>
            </a:pPr>
            <a:r>
              <a:rPr lang="ru-RU" sz="4800" dirty="0">
                <a:solidFill>
                  <a:srgbClr val="253957"/>
                </a:solidFill>
                <a:sym typeface="Arial Narrow"/>
              </a:rPr>
              <a:t>Как восполнение недостающих ресурсов</a:t>
            </a:r>
          </a:p>
          <a:p>
            <a:pPr>
              <a:buSzPct val="100000"/>
              <a:defRPr sz="2800">
                <a:solidFill>
                  <a:srgbClr val="253957"/>
                </a:solidFill>
                <a:latin typeface="+mn-lt"/>
                <a:ea typeface="+mn-ea"/>
                <a:cs typeface="+mn-cs"/>
                <a:sym typeface="Arial Narrow"/>
              </a:defRPr>
            </a:pPr>
            <a:endParaRPr lang="ru-RU" sz="4800" dirty="0">
              <a:solidFill>
                <a:srgbClr val="253957"/>
              </a:solidFill>
              <a:sym typeface="Arial Narrow"/>
            </a:endParaRPr>
          </a:p>
          <a:p>
            <a:pPr>
              <a:buSzPct val="100000"/>
              <a:defRPr sz="2800">
                <a:solidFill>
                  <a:srgbClr val="253957"/>
                </a:solidFill>
                <a:latin typeface="+mn-lt"/>
                <a:ea typeface="+mn-ea"/>
                <a:cs typeface="+mn-cs"/>
                <a:sym typeface="Arial Narrow"/>
              </a:defRPr>
            </a:pPr>
            <a:r>
              <a:rPr lang="ru-RU" sz="4800" dirty="0">
                <a:solidFill>
                  <a:srgbClr val="253957"/>
                </a:solidFill>
                <a:sym typeface="Arial Narrow"/>
              </a:rPr>
              <a:t>Сетевое образование – кооперация вокруг  ограниченности ресурсов, их распределенного использования, компенсации недостатков</a:t>
            </a:r>
          </a:p>
        </p:txBody>
      </p:sp>
    </p:spTree>
    <p:extLst>
      <p:ext uri="{BB962C8B-B14F-4D97-AF65-F5344CB8AC3E}">
        <p14:creationId xmlns:p14="http://schemas.microsoft.com/office/powerpoint/2010/main" val="2188453512"/>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TotalTime>
  <Words>2284</Words>
  <Application>Microsoft Macintosh PowerPoint</Application>
  <PresentationFormat>Произвольный</PresentationFormat>
  <Paragraphs>227</Paragraphs>
  <Slides>25</Slides>
  <Notes>18</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25</vt:i4>
      </vt:variant>
    </vt:vector>
  </HeadingPairs>
  <TitlesOfParts>
    <vt:vector size="31" baseType="lpstr">
      <vt:lpstr>Arial</vt:lpstr>
      <vt:lpstr>Calibri</vt:lpstr>
      <vt:lpstr>PT Sans</vt:lpstr>
      <vt:lpstr>Symbol</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Реализация образовательных программ в сетевой форме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Зачет образовательных результатов</vt:lpstr>
      <vt:lpstr>Зачет образовательных результатов </vt:lpstr>
      <vt:lpstr> </vt:lpstr>
      <vt:lpstr> </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
  <dc:description/>
  <cp:lastModifiedBy>Андрей Павлов</cp:lastModifiedBy>
  <cp:revision>20</cp:revision>
  <dcterms:modified xsi:type="dcterms:W3CDTF">2021-10-19T07:04:09Z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16.0016</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Произвольный</vt:lpwstr>
  </property>
  <property fmtid="{D5CDD505-2E9C-101B-9397-08002B2CF9AE}" pid="9" name="ScaleCrop">
    <vt:bool>false</vt:bool>
  </property>
  <property fmtid="{D5CDD505-2E9C-101B-9397-08002B2CF9AE}" pid="10" name="ShareDoc">
    <vt:bool>false</vt:bool>
  </property>
  <property fmtid="{D5CDD505-2E9C-101B-9397-08002B2CF9AE}" pid="11" name="Slides">
    <vt:i4>8</vt:i4>
  </property>
</Properties>
</file>